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2" r:id="rId2"/>
  </p:sldMasterIdLst>
  <p:notesMasterIdLst>
    <p:notesMasterId r:id="rId21"/>
  </p:notesMasterIdLst>
  <p:handoutMasterIdLst>
    <p:handoutMasterId r:id="rId22"/>
  </p:handoutMasterIdLst>
  <p:sldIdLst>
    <p:sldId id="256" r:id="rId3"/>
    <p:sldId id="270" r:id="rId4"/>
    <p:sldId id="280" r:id="rId5"/>
    <p:sldId id="271" r:id="rId6"/>
    <p:sldId id="273" r:id="rId7"/>
    <p:sldId id="274" r:id="rId8"/>
    <p:sldId id="281" r:id="rId9"/>
    <p:sldId id="288" r:id="rId10"/>
    <p:sldId id="282" r:id="rId11"/>
    <p:sldId id="283" r:id="rId12"/>
    <p:sldId id="284" r:id="rId13"/>
    <p:sldId id="289" r:id="rId14"/>
    <p:sldId id="290" r:id="rId15"/>
    <p:sldId id="286" r:id="rId16"/>
    <p:sldId id="291" r:id="rId17"/>
    <p:sldId id="292" r:id="rId18"/>
    <p:sldId id="279" r:id="rId19"/>
    <p:sldId id="268" r:id="rId2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64B3E8"/>
    <a:srgbClr val="00B9F0"/>
    <a:srgbClr val="FF0000"/>
    <a:srgbClr val="42CDDD"/>
    <a:srgbClr val="898B8E"/>
    <a:srgbClr val="484B58"/>
    <a:srgbClr val="55D7E6"/>
    <a:srgbClr val="F56450"/>
    <a:srgbClr val="9696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83"/>
    <p:restoredTop sz="94676"/>
  </p:normalViewPr>
  <p:slideViewPr>
    <p:cSldViewPr snapToGrid="0" snapToObjects="1">
      <p:cViewPr varScale="1">
        <p:scale>
          <a:sx n="112" d="100"/>
          <a:sy n="112" d="100"/>
        </p:scale>
        <p:origin x="138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64" d="100"/>
          <a:sy n="164" d="100"/>
        </p:scale>
        <p:origin x="5496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C98D9D-033F-2140-9896-C63FF8329793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873354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D45E2A-BFE2-A544-A113-D4860EBC6512}" type="datetimeFigureOut">
              <a:rPr kumimoji="1" lang="ko-KR" altLang="en-US" smtClean="0"/>
              <a:t>2020-05-14</a:t>
            </a:fld>
            <a:endParaRPr kumimoji="1"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ko-KR" altLang="en-US" smtClean="0"/>
              <a:t>마스터 텍스트 스타일을 편집하려면 클릭</a:t>
            </a:r>
          </a:p>
          <a:p>
            <a:pPr lvl="1"/>
            <a:r>
              <a:rPr kumimoji="1" lang="ko-KR" altLang="en-US" smtClean="0"/>
              <a:t>두 번째 수준</a:t>
            </a:r>
          </a:p>
          <a:p>
            <a:pPr lvl="2"/>
            <a:r>
              <a:rPr kumimoji="1" lang="ko-KR" altLang="en-US" smtClean="0"/>
              <a:t>세 번째 수준</a:t>
            </a:r>
          </a:p>
          <a:p>
            <a:pPr lvl="3"/>
            <a:r>
              <a:rPr kumimoji="1" lang="ko-KR" altLang="en-US" smtClean="0"/>
              <a:t>네 번째 수준</a:t>
            </a:r>
          </a:p>
          <a:p>
            <a:pPr lvl="4"/>
            <a:r>
              <a:rPr kumimoji="1" lang="ko-KR" altLang="en-US" smtClean="0"/>
              <a:t>다섯 번째 수준</a:t>
            </a:r>
            <a:endParaRPr kumimoji="1"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574F55-BAB5-B646-AD30-C35161136C50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830191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74F55-BAB5-B646-AD30-C35161136C50}" type="slidenum">
              <a:rPr kumimoji="1" lang="ko-KR" altLang="en-US" smtClean="0"/>
              <a:t>1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540521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C38CED-87C4-46F3-AEC9-1C6E7D9BBC1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73007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C38CED-87C4-46F3-AEC9-1C6E7D9BBC1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09091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C38CED-87C4-46F3-AEC9-1C6E7D9BBC1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47880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C38CED-87C4-46F3-AEC9-1C6E7D9BBC1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52788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74F55-BAB5-B646-AD30-C35161136C50}" type="slidenum">
              <a:rPr kumimoji="1" lang="ko-KR" altLang="en-US" smtClean="0"/>
              <a:t>17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26071546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74F55-BAB5-B646-AD30-C35161136C50}" type="slidenum">
              <a:rPr kumimoji="1" lang="ko-KR" altLang="en-US" smtClean="0"/>
              <a:t>18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6406103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74F55-BAB5-B646-AD30-C35161136C50}" type="slidenum">
              <a:rPr kumimoji="1" lang="ko-KR" altLang="en-US" smtClean="0"/>
              <a:t>2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101352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74F55-BAB5-B646-AD30-C35161136C50}" type="slidenum">
              <a:rPr kumimoji="1" lang="ko-KR" altLang="en-US" smtClean="0"/>
              <a:t>3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4580711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74F55-BAB5-B646-AD30-C35161136C50}" type="slidenum">
              <a:rPr kumimoji="1" lang="ko-KR" altLang="en-US" smtClean="0"/>
              <a:t>5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2240220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74F55-BAB5-B646-AD30-C35161136C50}" type="slidenum">
              <a:rPr kumimoji="1" lang="ko-KR" altLang="en-US" smtClean="0"/>
              <a:t>6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6228714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574F55-BAB5-B646-AD30-C35161136C50}" type="slidenum">
              <a:rPr kumimoji="1" lang="ko-KR" altLang="en-US" smtClean="0"/>
              <a:t>7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36591167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C38CED-87C4-46F3-AEC9-1C6E7D9BBC1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97178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C38CED-87C4-46F3-AEC9-1C6E7D9BBC1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06304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C38CED-87C4-46F3-AEC9-1C6E7D9BBC1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1921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96000" y="3108091"/>
            <a:ext cx="9000000" cy="351615"/>
          </a:xfrm>
        </p:spPr>
        <p:txBody>
          <a:bodyPr anchor="b">
            <a:normAutofit/>
          </a:bodyPr>
          <a:lstStyle>
            <a:lvl1pPr algn="l">
              <a:defRPr sz="1600" b="0" i="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Dotum" charset="-127"/>
                <a:cs typeface="Dotum" charset="-127"/>
              </a:defRPr>
            </a:lvl1pPr>
          </a:lstStyle>
          <a:p>
            <a:r>
              <a:rPr kumimoji="1" lang="ko-KR" altLang="en-US" dirty="0" smtClean="0"/>
              <a:t>마스터 제목 스타일 편집</a:t>
            </a:r>
            <a:endParaRPr kumimoji="1" lang="ko-KR" altLang="en-US" dirty="0"/>
          </a:p>
        </p:txBody>
      </p:sp>
      <p:sp>
        <p:nvSpPr>
          <p:cNvPr id="3" name="부제 2"/>
          <p:cNvSpPr>
            <a:spLocks noGrp="1"/>
          </p:cNvSpPr>
          <p:nvPr>
            <p:ph type="subTitle" idx="1"/>
          </p:nvPr>
        </p:nvSpPr>
        <p:spPr>
          <a:xfrm>
            <a:off x="1596000" y="3554819"/>
            <a:ext cx="9000000" cy="210589"/>
          </a:xfrm>
        </p:spPr>
        <p:txBody>
          <a:bodyPr>
            <a:noAutofit/>
          </a:bodyPr>
          <a:lstStyle>
            <a:lvl1pPr marL="0" indent="0" algn="l">
              <a:buNone/>
              <a:defRPr sz="700" b="0" i="0" spc="-80" baseline="0">
                <a:solidFill>
                  <a:srgbClr val="A7A7A7"/>
                </a:solidFill>
                <a:latin typeface="Malgun Gothic" charset="-127"/>
                <a:ea typeface="Malgun Gothic" charset="-127"/>
                <a:cs typeface="Malgun Gothic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ko-KR" altLang="en-US" smtClean="0"/>
              <a:t>마스터 부제목 스타일 편집</a:t>
            </a:r>
            <a:endParaRPr kumimoji="1" lang="ko-KR" altLang="en-US"/>
          </a:p>
        </p:txBody>
      </p:sp>
      <p:sp>
        <p:nvSpPr>
          <p:cNvPr id="17" name="직사각형 16"/>
          <p:cNvSpPr/>
          <p:nvPr userDrawn="1"/>
        </p:nvSpPr>
        <p:spPr>
          <a:xfrm>
            <a:off x="1344166" y="3131675"/>
            <a:ext cx="72000" cy="65454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>
              <a:solidFill>
                <a:srgbClr val="212122"/>
              </a:solidFill>
            </a:endParaRPr>
          </a:p>
        </p:txBody>
      </p:sp>
      <p:pic>
        <p:nvPicPr>
          <p:cNvPr id="4" name="그림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8616" y="246890"/>
            <a:ext cx="433841" cy="154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82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4FA590-49C0-44C3-987B-115F05127FFD}" type="datetimeFigureOut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2020-05-14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1132F4-587A-4559-BB49-82D2C0938163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6085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4FA590-49C0-44C3-987B-115F05127FFD}" type="datetimeFigureOut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2020-05-14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1132F4-587A-4559-BB49-82D2C0938163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78813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4FA590-49C0-44C3-987B-115F05127FFD}" type="datetimeFigureOut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2020-05-14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1132F4-587A-4559-BB49-82D2C0938163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28919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4FA590-49C0-44C3-987B-115F05127FFD}" type="datetimeFigureOut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2020-05-14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1132F4-587A-4559-BB49-82D2C0938163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4311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4FA590-49C0-44C3-987B-115F05127FFD}" type="datetimeFigureOut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2020-05-14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1132F4-587A-4559-BB49-82D2C0938163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2341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4FA590-49C0-44C3-987B-115F05127FFD}" type="datetimeFigureOut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2020-05-14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1132F4-587A-4559-BB49-82D2C0938163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03692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4FA590-49C0-44C3-987B-115F05127FFD}" type="datetimeFigureOut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2020-05-14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1132F4-587A-4559-BB49-82D2C0938163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31245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4FA590-49C0-44C3-987B-115F05127FFD}" type="datetimeFigureOut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2020-05-14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1132F4-587A-4559-BB49-82D2C0938163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08072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4FA590-49C0-44C3-987B-115F05127FFD}" type="datetimeFigureOut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2020-05-14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1132F4-587A-4559-BB49-82D2C0938163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18822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4FA590-49C0-44C3-987B-115F05127FFD}" type="datetimeFigureOut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2020-05-14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1132F4-587A-4559-BB49-82D2C0938163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46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2588" y="1701384"/>
            <a:ext cx="11473411" cy="4437088"/>
          </a:xfrm>
        </p:spPr>
        <p:txBody>
          <a:bodyPr/>
          <a:lstStyle>
            <a:lvl1pPr marL="0" indent="0">
              <a:buNone/>
              <a:defRPr sz="1200" b="0" i="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defRPr>
            </a:lvl1pPr>
            <a:lvl2pPr marL="457200" indent="0">
              <a:buNone/>
              <a:defRPr sz="1100" b="0" i="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defRPr>
            </a:lvl2pPr>
            <a:lvl3pPr marL="914400" indent="0">
              <a:buNone/>
              <a:defRPr sz="1000" b="0" i="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defRPr>
            </a:lvl3pPr>
            <a:lvl4pPr marL="1371600" indent="0">
              <a:buNone/>
              <a:defRPr sz="800" b="0" i="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defRPr>
            </a:lvl4pPr>
            <a:lvl5pPr marL="1828800" indent="0">
              <a:buNone/>
              <a:defRPr sz="800" b="0" i="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defRPr>
            </a:lvl5pPr>
          </a:lstStyle>
          <a:p>
            <a:pPr lvl="0"/>
            <a:r>
              <a:rPr kumimoji="1" lang="ko-KR" altLang="en-US" dirty="0" smtClean="0"/>
              <a:t>마스터 텍스트 스타일을 편집하려면 클릭</a:t>
            </a:r>
          </a:p>
          <a:p>
            <a:pPr lvl="1"/>
            <a:r>
              <a:rPr kumimoji="1" lang="ko-KR" altLang="en-US" dirty="0" smtClean="0"/>
              <a:t>두 번째 수준</a:t>
            </a:r>
          </a:p>
          <a:p>
            <a:pPr lvl="2"/>
            <a:r>
              <a:rPr kumimoji="1" lang="ko-KR" altLang="en-US" dirty="0" smtClean="0"/>
              <a:t>세 번째 수준</a:t>
            </a:r>
          </a:p>
          <a:p>
            <a:pPr lvl="3"/>
            <a:r>
              <a:rPr kumimoji="1" lang="ko-KR" altLang="en-US" dirty="0" smtClean="0"/>
              <a:t>네 번째 수준</a:t>
            </a:r>
          </a:p>
          <a:p>
            <a:pPr lvl="4"/>
            <a:r>
              <a:rPr kumimoji="1" lang="ko-KR" altLang="en-US" dirty="0" smtClean="0"/>
              <a:t>다섯 번째 수준</a:t>
            </a:r>
            <a:endParaRPr kumimoji="1" lang="ko-KR" altLang="en-US" dirty="0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94605" y="345714"/>
            <a:ext cx="11724667" cy="298863"/>
          </a:xfrm>
        </p:spPr>
        <p:txBody>
          <a:bodyPr anchor="t">
            <a:normAutofit/>
          </a:bodyPr>
          <a:lstStyle>
            <a:lvl1pPr>
              <a:lnSpc>
                <a:spcPct val="150000"/>
              </a:lnSpc>
              <a:defRPr lang="ko-KR" altLang="en-US" sz="800" b="1" i="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defRPr>
            </a:lvl1pPr>
          </a:lstStyle>
          <a:p>
            <a:r>
              <a:rPr kumimoji="1" lang="ko-KR" altLang="en-US" dirty="0" smtClean="0"/>
              <a:t>마스터 제목 스타일 편집</a:t>
            </a:r>
            <a:endParaRPr kumimoji="1" lang="ko-KR" altLang="en-US" dirty="0"/>
          </a:p>
        </p:txBody>
      </p:sp>
      <p:sp>
        <p:nvSpPr>
          <p:cNvPr id="17" name="부제 2"/>
          <p:cNvSpPr>
            <a:spLocks noGrp="1"/>
          </p:cNvSpPr>
          <p:nvPr>
            <p:ph type="subTitle" idx="13"/>
          </p:nvPr>
        </p:nvSpPr>
        <p:spPr>
          <a:xfrm>
            <a:off x="382589" y="687833"/>
            <a:ext cx="11476610" cy="848659"/>
          </a:xfrm>
        </p:spPr>
        <p:txBody>
          <a:bodyPr lIns="0" anchor="t">
            <a:no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700" b="0" i="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defRPr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kumimoji="1" lang="ko-KR" altLang="en-US" smtClean="0"/>
              <a:t>마스터 부제목 스타일 편집</a:t>
            </a:r>
            <a:endParaRPr kumimoji="1" lang="ko-KR" altLang="en-US"/>
          </a:p>
        </p:txBody>
      </p:sp>
      <p:sp>
        <p:nvSpPr>
          <p:cNvPr id="13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5081511" y="6586462"/>
            <a:ext cx="2028978" cy="180000"/>
          </a:xfrm>
          <a:prstGeom prst="rect">
            <a:avLst/>
          </a:prstGeom>
        </p:spPr>
        <p:txBody>
          <a:bodyPr anchor="ctr"/>
          <a:lstStyle>
            <a:lvl1pPr marL="0" marR="0" indent="0" algn="ctr" defTabSz="74295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r>
              <a:rPr lang="en-US" altLang="ko-KR" smtClean="0"/>
              <a:t>Copyright © 2018 CLO Virtual Fashion Inc. All Rights Reserved.</a:t>
            </a:r>
            <a:endParaRPr lang="en-US" altLang="ko-KR" dirty="0"/>
          </a:p>
        </p:txBody>
      </p:sp>
      <p:sp>
        <p:nvSpPr>
          <p:cNvPr id="15" name="직사각형 14"/>
          <p:cNvSpPr/>
          <p:nvPr userDrawn="1"/>
        </p:nvSpPr>
        <p:spPr>
          <a:xfrm>
            <a:off x="336000" y="6505730"/>
            <a:ext cx="11520000" cy="7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8" name="직사각형 17"/>
          <p:cNvSpPr/>
          <p:nvPr userDrawn="1"/>
        </p:nvSpPr>
        <p:spPr>
          <a:xfrm>
            <a:off x="0" y="413168"/>
            <a:ext cx="252000" cy="180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2215">
              <a:solidFill>
                <a:srgbClr val="2121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9139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4FA590-49C0-44C3-987B-115F05127FFD}" type="datetimeFigureOut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2020-05-14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1132F4-587A-4559-BB49-82D2C0938163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56852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1"/>
          <p:cNvSpPr>
            <a:spLocks noGrp="1"/>
          </p:cNvSpPr>
          <p:nvPr>
            <p:ph type="title"/>
          </p:nvPr>
        </p:nvSpPr>
        <p:spPr>
          <a:xfrm>
            <a:off x="2607953" y="2888973"/>
            <a:ext cx="6976095" cy="585747"/>
          </a:xfrm>
        </p:spPr>
        <p:txBody>
          <a:bodyPr anchor="t">
            <a:noAutofit/>
          </a:bodyPr>
          <a:lstStyle>
            <a:lvl1pPr algn="ctr">
              <a:lnSpc>
                <a:spcPct val="150000"/>
              </a:lnSpc>
              <a:defRPr lang="ko-KR" altLang="en-US" sz="1800" b="1" i="0" spc="600">
                <a:solidFill>
                  <a:schemeClr val="tx1">
                    <a:lumMod val="75000"/>
                    <a:lumOff val="25000"/>
                  </a:schemeClr>
                </a:solidFill>
                <a:latin typeface="Avenir Next LT Pro Demi" charset="0"/>
                <a:ea typeface="Avenir Next LT Pro Demi" charset="0"/>
                <a:cs typeface="Avenir Next LT Pro Demi" charset="0"/>
              </a:defRPr>
            </a:lvl1pPr>
          </a:lstStyle>
          <a:p>
            <a:r>
              <a:rPr kumimoji="1" lang="ko-KR" altLang="en-US" smtClean="0"/>
              <a:t>마스터 제목 스타일 편집</a:t>
            </a:r>
            <a:endParaRPr kumimoji="1" lang="ko-KR" altLang="en-US" dirty="0"/>
          </a:p>
        </p:txBody>
      </p:sp>
      <p:sp>
        <p:nvSpPr>
          <p:cNvPr id="17" name="직사각형 16"/>
          <p:cNvSpPr/>
          <p:nvPr userDrawn="1"/>
        </p:nvSpPr>
        <p:spPr>
          <a:xfrm>
            <a:off x="6006000" y="2678307"/>
            <a:ext cx="180000" cy="7083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800" b="0" i="0" u="none" strike="noStrike" kern="1200" cap="none" spc="0" normalizeH="0" baseline="0" noProof="0">
              <a:ln>
                <a:noFill/>
              </a:ln>
              <a:solidFill>
                <a:srgbClr val="212122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직사각형 7"/>
          <p:cNvSpPr/>
          <p:nvPr userDrawn="1"/>
        </p:nvSpPr>
        <p:spPr>
          <a:xfrm>
            <a:off x="0" y="6549571"/>
            <a:ext cx="12192000" cy="30842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12700" dir="16200000" sx="98000" sy="98000" rotWithShape="0">
              <a:schemeClr val="bg1">
                <a:lumMod val="85000"/>
                <a:alpha val="9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847398" y="6617777"/>
            <a:ext cx="2497204" cy="180000"/>
          </a:xfrm>
          <a:prstGeom prst="rect">
            <a:avLst/>
          </a:prstGeom>
        </p:spPr>
        <p:txBody>
          <a:bodyPr anchor="ctr"/>
          <a:lstStyle>
            <a:lvl1pPr marL="0" marR="0" indent="0" algn="ctr" defTabSz="742969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" spc="0" baseline="0">
                <a:solidFill>
                  <a:schemeClr val="bg1">
                    <a:lumMod val="50000"/>
                  </a:schemeClr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 marL="0" marR="0" lvl="0" indent="0" algn="ctr" defTabSz="742969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5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 Next" charset="0"/>
              </a:rPr>
              <a:t>Copyright © 2018 CLO Virtual Fashion Inc. All Rights Reserved.</a:t>
            </a:r>
            <a:endParaRPr kumimoji="0" lang="en-US" altLang="ko-KR" sz="5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732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 userDrawn="1"/>
        </p:nvSpPr>
        <p:spPr>
          <a:xfrm>
            <a:off x="0" y="413168"/>
            <a:ext cx="252000" cy="180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2215" b="0" i="0" u="none" strike="noStrike" kern="1200" cap="none" spc="0" normalizeH="0" baseline="0" noProof="0">
              <a:ln>
                <a:noFill/>
              </a:ln>
              <a:solidFill>
                <a:srgbClr val="212122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5081511" y="6586462"/>
            <a:ext cx="2028978" cy="180000"/>
          </a:xfrm>
          <a:prstGeom prst="rect">
            <a:avLst/>
          </a:prstGeom>
        </p:spPr>
        <p:txBody>
          <a:bodyPr anchor="ctr"/>
          <a:lstStyle>
            <a:lvl1pPr marL="0" marR="0" indent="0" algn="ctr" defTabSz="74295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 marL="0" marR="0" lvl="0" indent="0" algn="ctr" defTabSz="74295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5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venir Next" charset="0"/>
              </a:rPr>
              <a:t>Copyright © 2018 CLO Virtual Fashion Inc. All Rights Reserved.</a:t>
            </a:r>
            <a:endParaRPr kumimoji="0" lang="en-US" altLang="ko-KR" sz="5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venir Next" charset="0"/>
            </a:endParaRPr>
          </a:p>
        </p:txBody>
      </p:sp>
      <p:sp>
        <p:nvSpPr>
          <p:cNvPr id="15" name="직사각형 14"/>
          <p:cNvSpPr/>
          <p:nvPr userDrawn="1"/>
        </p:nvSpPr>
        <p:spPr>
          <a:xfrm>
            <a:off x="336000" y="6505730"/>
            <a:ext cx="11520000" cy="7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제목 1"/>
          <p:cNvSpPr>
            <a:spLocks noGrp="1"/>
          </p:cNvSpPr>
          <p:nvPr>
            <p:ph type="title"/>
          </p:nvPr>
        </p:nvSpPr>
        <p:spPr>
          <a:xfrm>
            <a:off x="294605" y="345714"/>
            <a:ext cx="11724667" cy="298863"/>
          </a:xfrm>
        </p:spPr>
        <p:txBody>
          <a:bodyPr anchor="t">
            <a:normAutofit/>
          </a:bodyPr>
          <a:lstStyle>
            <a:lvl1pPr>
              <a:lnSpc>
                <a:spcPct val="150000"/>
              </a:lnSpc>
              <a:defRPr lang="ko-KR" altLang="en-US" sz="800" b="1" i="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defRPr>
            </a:lvl1pPr>
          </a:lstStyle>
          <a:p>
            <a:r>
              <a:rPr kumimoji="1" lang="ko-KR" altLang="en-US" dirty="0" smtClean="0"/>
              <a:t>마스터 제목 스타일 편집</a:t>
            </a:r>
            <a:endParaRPr kumimoji="1" lang="ko-KR" altLang="en-US" dirty="0"/>
          </a:p>
        </p:txBody>
      </p:sp>
      <p:sp>
        <p:nvSpPr>
          <p:cNvPr id="11" name="부제 2"/>
          <p:cNvSpPr>
            <a:spLocks noGrp="1"/>
          </p:cNvSpPr>
          <p:nvPr>
            <p:ph type="subTitle" idx="13"/>
          </p:nvPr>
        </p:nvSpPr>
        <p:spPr>
          <a:xfrm>
            <a:off x="382589" y="687833"/>
            <a:ext cx="11476610" cy="848659"/>
          </a:xfrm>
        </p:spPr>
        <p:txBody>
          <a:bodyPr lIns="0" anchor="t">
            <a:no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700" b="0" i="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defRPr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kumimoji="1" lang="ko-KR" altLang="en-US" smtClean="0"/>
              <a:t>마스터 부제목 스타일 편집</a:t>
            </a:r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3110256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 userDrawn="1"/>
        </p:nvSpPr>
        <p:spPr>
          <a:xfrm>
            <a:off x="0" y="413168"/>
            <a:ext cx="252000" cy="180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2215">
              <a:solidFill>
                <a:srgbClr val="212122"/>
              </a:solidFill>
            </a:endParaRPr>
          </a:p>
        </p:txBody>
      </p:sp>
      <p:sp>
        <p:nvSpPr>
          <p:cNvPr id="9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5081511" y="6586462"/>
            <a:ext cx="2028978" cy="180000"/>
          </a:xfrm>
          <a:prstGeom prst="rect">
            <a:avLst/>
          </a:prstGeom>
        </p:spPr>
        <p:txBody>
          <a:bodyPr anchor="ctr"/>
          <a:lstStyle>
            <a:lvl1pPr marL="0" marR="0" indent="0" algn="ctr" defTabSz="74295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r>
              <a:rPr lang="en-US" altLang="ko-KR" smtClean="0"/>
              <a:t>Copyright © 2018 CLO Virtual Fashion Inc. All Rights Reserved.</a:t>
            </a:r>
            <a:endParaRPr lang="en-US" altLang="ko-KR" dirty="0"/>
          </a:p>
        </p:txBody>
      </p:sp>
      <p:sp>
        <p:nvSpPr>
          <p:cNvPr id="15" name="직사각형 14"/>
          <p:cNvSpPr/>
          <p:nvPr userDrawn="1"/>
        </p:nvSpPr>
        <p:spPr>
          <a:xfrm>
            <a:off x="336000" y="6505730"/>
            <a:ext cx="11520000" cy="7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0" name="제목 1"/>
          <p:cNvSpPr>
            <a:spLocks noGrp="1"/>
          </p:cNvSpPr>
          <p:nvPr>
            <p:ph type="title"/>
          </p:nvPr>
        </p:nvSpPr>
        <p:spPr>
          <a:xfrm>
            <a:off x="294605" y="345714"/>
            <a:ext cx="11724667" cy="298863"/>
          </a:xfrm>
        </p:spPr>
        <p:txBody>
          <a:bodyPr anchor="t">
            <a:normAutofit/>
          </a:bodyPr>
          <a:lstStyle>
            <a:lvl1pPr>
              <a:lnSpc>
                <a:spcPct val="150000"/>
              </a:lnSpc>
              <a:defRPr lang="ko-KR" altLang="en-US" sz="800" b="1" i="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defRPr>
            </a:lvl1pPr>
          </a:lstStyle>
          <a:p>
            <a:r>
              <a:rPr kumimoji="1" lang="ko-KR" altLang="en-US" dirty="0" smtClean="0"/>
              <a:t>마스터 제목 스타일 편집</a:t>
            </a:r>
            <a:endParaRPr kumimoji="1" lang="ko-KR" altLang="en-US" dirty="0"/>
          </a:p>
        </p:txBody>
      </p:sp>
      <p:sp>
        <p:nvSpPr>
          <p:cNvPr id="11" name="부제 2"/>
          <p:cNvSpPr>
            <a:spLocks noGrp="1"/>
          </p:cNvSpPr>
          <p:nvPr>
            <p:ph type="subTitle" idx="13"/>
          </p:nvPr>
        </p:nvSpPr>
        <p:spPr>
          <a:xfrm>
            <a:off x="382589" y="687833"/>
            <a:ext cx="11476610" cy="848659"/>
          </a:xfrm>
        </p:spPr>
        <p:txBody>
          <a:bodyPr lIns="0" anchor="t">
            <a:no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700" b="0" i="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defRPr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kumimoji="1" lang="ko-KR" altLang="en-US" smtClean="0"/>
              <a:t>마스터 부제목 스타일 편집</a:t>
            </a:r>
            <a:endParaRPr kumimoji="1"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내용 개체 틀 2"/>
          <p:cNvSpPr>
            <a:spLocks noGrp="1"/>
          </p:cNvSpPr>
          <p:nvPr>
            <p:ph idx="1"/>
          </p:nvPr>
        </p:nvSpPr>
        <p:spPr>
          <a:xfrm>
            <a:off x="1335670" y="1275663"/>
            <a:ext cx="9520661" cy="4272743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200" b="0" i="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defRPr>
            </a:lvl1pPr>
            <a:lvl2pPr marL="45720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 algn="ctr">
              <a:buFontTx/>
              <a:buNone/>
              <a:defRPr sz="105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 algn="ctr">
              <a:buFontTx/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 algn="ctr">
              <a:buFontTx/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kumimoji="1" lang="ko-KR" altLang="en-US" dirty="0" smtClean="0"/>
              <a:t>마스터 텍스트 스타일을 </a:t>
            </a:r>
            <a:r>
              <a:rPr kumimoji="1" lang="ko-KR" altLang="en-US" smtClean="0"/>
              <a:t>편집하려면 클릭</a:t>
            </a:r>
            <a:endParaRPr kumimoji="1" lang="ko-KR" altLang="en-US" dirty="0" smtClean="0"/>
          </a:p>
        </p:txBody>
      </p:sp>
      <p:sp>
        <p:nvSpPr>
          <p:cNvPr id="9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5081511" y="6586462"/>
            <a:ext cx="2028978" cy="180000"/>
          </a:xfrm>
          <a:prstGeom prst="rect">
            <a:avLst/>
          </a:prstGeom>
        </p:spPr>
        <p:txBody>
          <a:bodyPr anchor="ctr"/>
          <a:lstStyle>
            <a:lvl1pPr marL="0" marR="0" indent="0" algn="ctr" defTabSz="74295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r>
              <a:rPr lang="en-US" altLang="ko-KR" smtClean="0"/>
              <a:t>Copyright © 2018 CLO Virtual Fashion Inc. All Rights Reserved.</a:t>
            </a:r>
            <a:endParaRPr lang="en-US" altLang="ko-KR" dirty="0"/>
          </a:p>
        </p:txBody>
      </p:sp>
      <p:sp>
        <p:nvSpPr>
          <p:cNvPr id="14" name="직사각형 13"/>
          <p:cNvSpPr/>
          <p:nvPr userDrawn="1"/>
        </p:nvSpPr>
        <p:spPr>
          <a:xfrm>
            <a:off x="336000" y="6505730"/>
            <a:ext cx="11520000" cy="7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5" name="직사각형 14"/>
          <p:cNvSpPr/>
          <p:nvPr userDrawn="1"/>
        </p:nvSpPr>
        <p:spPr>
          <a:xfrm>
            <a:off x="0" y="413168"/>
            <a:ext cx="252000" cy="180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2215">
              <a:solidFill>
                <a:srgbClr val="212122"/>
              </a:solidFill>
            </a:endParaRPr>
          </a:p>
        </p:txBody>
      </p:sp>
      <p:sp>
        <p:nvSpPr>
          <p:cNvPr id="10" name="제목 1"/>
          <p:cNvSpPr>
            <a:spLocks noGrp="1"/>
          </p:cNvSpPr>
          <p:nvPr>
            <p:ph type="title"/>
          </p:nvPr>
        </p:nvSpPr>
        <p:spPr>
          <a:xfrm>
            <a:off x="294605" y="345714"/>
            <a:ext cx="11724667" cy="298863"/>
          </a:xfrm>
        </p:spPr>
        <p:txBody>
          <a:bodyPr anchor="t">
            <a:normAutofit/>
          </a:bodyPr>
          <a:lstStyle>
            <a:lvl1pPr>
              <a:lnSpc>
                <a:spcPct val="150000"/>
              </a:lnSpc>
              <a:defRPr lang="ko-KR" altLang="en-US" sz="800" b="1" i="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defRPr>
            </a:lvl1pPr>
          </a:lstStyle>
          <a:p>
            <a:r>
              <a:rPr kumimoji="1" lang="ko-KR" altLang="en-US" dirty="0" smtClean="0"/>
              <a:t>마스터 제목 스타일 편집</a:t>
            </a:r>
            <a:endParaRPr kumimoji="1"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내용 개체 틀 2"/>
          <p:cNvSpPr>
            <a:spLocks noGrp="1"/>
          </p:cNvSpPr>
          <p:nvPr>
            <p:ph idx="1"/>
          </p:nvPr>
        </p:nvSpPr>
        <p:spPr>
          <a:xfrm>
            <a:off x="1335670" y="1275663"/>
            <a:ext cx="9520661" cy="4272743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buFontTx/>
              <a:buNone/>
              <a:defRPr sz="1000" b="0" i="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defRPr>
            </a:lvl1pPr>
            <a:lvl2pPr marL="45720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 algn="ctr">
              <a:buFontTx/>
              <a:buNone/>
              <a:defRPr sz="105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 algn="ctr">
              <a:buFontTx/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 algn="ctr">
              <a:buFontTx/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kumimoji="1" lang="ko-KR" altLang="en-US" dirty="0" smtClean="0"/>
              <a:t>마스터 텍스트 스타일을 </a:t>
            </a:r>
            <a:r>
              <a:rPr kumimoji="1" lang="ko-KR" altLang="en-US" smtClean="0"/>
              <a:t>편집하려면 클릭</a:t>
            </a:r>
            <a:endParaRPr kumimoji="1" lang="ko-KR" altLang="en-US" dirty="0" smtClean="0"/>
          </a:p>
        </p:txBody>
      </p:sp>
      <p:sp>
        <p:nvSpPr>
          <p:cNvPr id="17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5081511" y="6586462"/>
            <a:ext cx="2028978" cy="180000"/>
          </a:xfrm>
          <a:prstGeom prst="rect">
            <a:avLst/>
          </a:prstGeom>
        </p:spPr>
        <p:txBody>
          <a:bodyPr anchor="ctr"/>
          <a:lstStyle>
            <a:lvl1pPr marL="0" marR="0" indent="0" algn="ctr" defTabSz="74295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r>
              <a:rPr lang="en-US" altLang="ko-KR" dirty="0" smtClean="0"/>
              <a:t>Copyright © 2018 CLO Virtual Fashion Inc. All Rights Reserved.</a:t>
            </a:r>
            <a:endParaRPr lang="en-US" altLang="ko-KR" dirty="0"/>
          </a:p>
        </p:txBody>
      </p:sp>
      <p:sp>
        <p:nvSpPr>
          <p:cNvPr id="18" name="직사각형 17"/>
          <p:cNvSpPr/>
          <p:nvPr userDrawn="1"/>
        </p:nvSpPr>
        <p:spPr>
          <a:xfrm>
            <a:off x="336000" y="6505730"/>
            <a:ext cx="11520000" cy="7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20" name="직사각형 19"/>
          <p:cNvSpPr/>
          <p:nvPr userDrawn="1"/>
        </p:nvSpPr>
        <p:spPr>
          <a:xfrm>
            <a:off x="0" y="413168"/>
            <a:ext cx="252000" cy="180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2215">
              <a:solidFill>
                <a:srgbClr val="212122"/>
              </a:solidFill>
            </a:endParaRPr>
          </a:p>
        </p:txBody>
      </p:sp>
      <p:sp>
        <p:nvSpPr>
          <p:cNvPr id="9" name="제목 1"/>
          <p:cNvSpPr>
            <a:spLocks noGrp="1"/>
          </p:cNvSpPr>
          <p:nvPr>
            <p:ph type="title"/>
          </p:nvPr>
        </p:nvSpPr>
        <p:spPr>
          <a:xfrm>
            <a:off x="294605" y="345714"/>
            <a:ext cx="11724667" cy="298863"/>
          </a:xfrm>
        </p:spPr>
        <p:txBody>
          <a:bodyPr anchor="t">
            <a:normAutofit/>
          </a:bodyPr>
          <a:lstStyle>
            <a:lvl1pPr>
              <a:lnSpc>
                <a:spcPct val="150000"/>
              </a:lnSpc>
              <a:defRPr lang="ko-KR" altLang="en-US" sz="800" b="1" i="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defRPr>
            </a:lvl1pPr>
          </a:lstStyle>
          <a:p>
            <a:r>
              <a:rPr kumimoji="1" lang="ko-KR" altLang="en-US" dirty="0" smtClean="0"/>
              <a:t>마스터 제목 스타일 편집</a:t>
            </a:r>
            <a:endParaRPr kumimoji="1"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5081511" y="6586462"/>
            <a:ext cx="2028978" cy="180000"/>
          </a:xfrm>
          <a:prstGeom prst="rect">
            <a:avLst/>
          </a:prstGeom>
        </p:spPr>
        <p:txBody>
          <a:bodyPr anchor="ctr"/>
          <a:lstStyle>
            <a:lvl1pPr marL="0" marR="0" indent="0" algn="ctr" defTabSz="74295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r>
              <a:rPr lang="en-US" altLang="ko-KR" smtClean="0"/>
              <a:t>Copyright © 2018 CLO Virtual Fashion Inc. All Rights Reserved.</a:t>
            </a:r>
            <a:endParaRPr lang="en-US" altLang="ko-KR" dirty="0"/>
          </a:p>
        </p:txBody>
      </p:sp>
      <p:sp>
        <p:nvSpPr>
          <p:cNvPr id="17" name="직사각형 16"/>
          <p:cNvSpPr/>
          <p:nvPr userDrawn="1"/>
        </p:nvSpPr>
        <p:spPr>
          <a:xfrm>
            <a:off x="336000" y="6505730"/>
            <a:ext cx="11520000" cy="7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18" name="직사각형 17"/>
          <p:cNvSpPr/>
          <p:nvPr userDrawn="1"/>
        </p:nvSpPr>
        <p:spPr>
          <a:xfrm>
            <a:off x="0" y="413168"/>
            <a:ext cx="252000" cy="180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sz="2215">
              <a:solidFill>
                <a:srgbClr val="212122"/>
              </a:solidFill>
            </a:endParaRPr>
          </a:p>
        </p:txBody>
      </p: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294605" y="345714"/>
            <a:ext cx="11724667" cy="298863"/>
          </a:xfrm>
        </p:spPr>
        <p:txBody>
          <a:bodyPr anchor="t">
            <a:normAutofit/>
          </a:bodyPr>
          <a:lstStyle>
            <a:lvl1pPr>
              <a:lnSpc>
                <a:spcPct val="150000"/>
              </a:lnSpc>
              <a:defRPr lang="ko-KR" altLang="en-US" sz="800" b="1" i="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defRPr>
            </a:lvl1pPr>
          </a:lstStyle>
          <a:p>
            <a:r>
              <a:rPr kumimoji="1" lang="ko-KR" altLang="en-US" dirty="0" smtClean="0"/>
              <a:t>마스터 제목 스타일 편집</a:t>
            </a:r>
            <a:endParaRPr kumimoji="1"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5081511" y="6586462"/>
            <a:ext cx="2028978" cy="180000"/>
          </a:xfrm>
          <a:prstGeom prst="rect">
            <a:avLst/>
          </a:prstGeom>
        </p:spPr>
        <p:txBody>
          <a:bodyPr anchor="ctr"/>
          <a:lstStyle>
            <a:lvl1pPr marL="0" marR="0" indent="0" algn="ctr" defTabSz="74295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r>
              <a:rPr lang="en-US" altLang="ko-KR" smtClean="0"/>
              <a:t>Copyright © 2018 CLO Virtual Fashion Inc. All Rights Reserved.</a:t>
            </a:r>
            <a:endParaRPr lang="en-US" altLang="ko-KR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336000" y="6505730"/>
            <a:ext cx="11520000" cy="7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5081511" y="6586462"/>
            <a:ext cx="2028978" cy="180000"/>
          </a:xfrm>
          <a:prstGeom prst="rect">
            <a:avLst/>
          </a:prstGeom>
        </p:spPr>
        <p:txBody>
          <a:bodyPr anchor="ctr"/>
          <a:lstStyle>
            <a:lvl1pPr marL="0" marR="0" indent="0" algn="ctr" defTabSz="74295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r>
              <a:rPr lang="en-US" altLang="ko-KR" smtClean="0"/>
              <a:t>Copyright © 2018 CLO Virtual Fashion Inc. All Rights Reserved.</a:t>
            </a:r>
            <a:endParaRPr lang="en-US" altLang="ko-KR" dirty="0"/>
          </a:p>
        </p:txBody>
      </p:sp>
      <p:sp>
        <p:nvSpPr>
          <p:cNvPr id="8" name="직사각형 7"/>
          <p:cNvSpPr/>
          <p:nvPr userDrawn="1"/>
        </p:nvSpPr>
        <p:spPr>
          <a:xfrm>
            <a:off x="336000" y="6505730"/>
            <a:ext cx="11520000" cy="7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pic>
        <p:nvPicPr>
          <p:cNvPr id="5" name="그림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1010" y="3163763"/>
            <a:ext cx="929979" cy="33213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7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695A5-FC7A-44E4-A13C-E0CE261A9A90}" type="datetimeFigureOut">
              <a:rPr lang="ko-KR" altLang="en-US" smtClean="0"/>
              <a:t>2020-05-14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C1E79-F75B-48B1-943D-7C070504AAF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9261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36430" y="365125"/>
            <a:ext cx="1151626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ko-KR" altLang="en-US" smtClean="0"/>
              <a:t>마스터 제목 스타일 편집</a:t>
            </a:r>
            <a:endParaRPr kumimoji="1"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36430" y="1825625"/>
            <a:ext cx="1151626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ko-KR" altLang="en-US" smtClean="0"/>
              <a:t>마스터 텍스트 스타일을 편집하려면 클릭</a:t>
            </a:r>
          </a:p>
          <a:p>
            <a:pPr lvl="1"/>
            <a:r>
              <a:rPr kumimoji="1" lang="ko-KR" altLang="en-US" dirty="0" smtClean="0"/>
              <a:t>두 번째 수준</a:t>
            </a:r>
          </a:p>
          <a:p>
            <a:pPr lvl="2"/>
            <a:r>
              <a:rPr kumimoji="1" lang="ko-KR" altLang="en-US" dirty="0" smtClean="0"/>
              <a:t>세 번째 수준</a:t>
            </a:r>
          </a:p>
          <a:p>
            <a:pPr lvl="3"/>
            <a:r>
              <a:rPr kumimoji="1" lang="ko-KR" altLang="en-US" dirty="0" smtClean="0"/>
              <a:t>네 번째 수준</a:t>
            </a:r>
          </a:p>
          <a:p>
            <a:pPr lvl="4"/>
            <a:r>
              <a:rPr kumimoji="1" lang="ko-KR" altLang="en-US" dirty="0" smtClean="0"/>
              <a:t>다섯 번째 수준</a:t>
            </a:r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57861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7" r:id="rId4"/>
    <p:sldLayoutId id="2147483660" r:id="rId5"/>
    <p:sldLayoutId id="2147483659" r:id="rId6"/>
    <p:sldLayoutId id="2147483658" r:id="rId7"/>
    <p:sldLayoutId id="2147483656" r:id="rId8"/>
    <p:sldLayoutId id="2147483661" r:id="rId9"/>
  </p:sldLayoutIdLst>
  <p:hf sldNum="0" hd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2400" kern="1200" spc="-150" baseline="0">
          <a:solidFill>
            <a:schemeClr val="tx1">
              <a:lumMod val="75000"/>
              <a:lumOff val="25000"/>
            </a:schemeClr>
          </a:solidFill>
          <a:latin typeface="+mj-lt"/>
          <a:ea typeface="Dotum" charset="-127"/>
          <a:cs typeface="Dotum" charset="-127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/>
        <a:buChar char="•"/>
        <a:defRPr sz="1400" kern="1200" spc="-100" baseline="0">
          <a:solidFill>
            <a:schemeClr val="tx1">
              <a:lumMod val="75000"/>
              <a:lumOff val="25000"/>
            </a:schemeClr>
          </a:solidFill>
          <a:latin typeface="+mn-lt"/>
          <a:ea typeface="Dotum" charset="-127"/>
          <a:cs typeface="Dotum" charset="-127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200" kern="1200" spc="-100" baseline="0">
          <a:solidFill>
            <a:schemeClr val="tx1">
              <a:lumMod val="75000"/>
              <a:lumOff val="25000"/>
            </a:schemeClr>
          </a:solidFill>
          <a:latin typeface="Dotum" charset="-127"/>
          <a:ea typeface="Dotum" charset="-127"/>
          <a:cs typeface="Dotum" charset="-127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100" kern="1200" spc="-100" baseline="0">
          <a:solidFill>
            <a:schemeClr val="tx1">
              <a:lumMod val="75000"/>
              <a:lumOff val="25000"/>
            </a:schemeClr>
          </a:solidFill>
          <a:latin typeface="Dotum" charset="-127"/>
          <a:ea typeface="Dotum" charset="-127"/>
          <a:cs typeface="Dotum" charset="-127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050" kern="1200" spc="-100" baseline="0">
          <a:solidFill>
            <a:schemeClr val="tx1">
              <a:lumMod val="75000"/>
              <a:lumOff val="25000"/>
            </a:schemeClr>
          </a:solidFill>
          <a:latin typeface="Dotum" charset="-127"/>
          <a:ea typeface="Dotum" charset="-127"/>
          <a:cs typeface="Dotum" charset="-127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050" kern="1200" spc="-100" baseline="0">
          <a:solidFill>
            <a:schemeClr val="tx1">
              <a:lumMod val="75000"/>
              <a:lumOff val="25000"/>
            </a:schemeClr>
          </a:solidFill>
          <a:latin typeface="Dotum" charset="-127"/>
          <a:ea typeface="Dotum" charset="-127"/>
          <a:cs typeface="Dotum" charset="-127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4FA590-49C0-44C3-987B-115F05127FFD}" type="datetimeFigureOut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2020-05-14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1132F4-587A-4559-BB49-82D2C0938163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1109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ko-KR" spc="0" dirty="0" smtClean="0"/>
              <a:t>CLO API</a:t>
            </a:r>
            <a:endParaRPr kumimoji="1" lang="ko-KR" altLang="en-US" spc="0" dirty="0"/>
          </a:p>
        </p:txBody>
      </p:sp>
      <p:sp>
        <p:nvSpPr>
          <p:cNvPr id="3" name="부제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ko-KR" spc="0" dirty="0" smtClean="0"/>
              <a:t>Jaden</a:t>
            </a:r>
            <a:endParaRPr kumimoji="1" lang="ko-KR" altLang="en-US" spc="0" dirty="0"/>
          </a:p>
        </p:txBody>
      </p:sp>
      <p:sp>
        <p:nvSpPr>
          <p:cNvPr id="4" name="부제 2"/>
          <p:cNvSpPr txBox="1">
            <a:spLocks/>
          </p:cNvSpPr>
          <p:nvPr/>
        </p:nvSpPr>
        <p:spPr>
          <a:xfrm>
            <a:off x="11403218" y="6615804"/>
            <a:ext cx="788782" cy="2105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700" b="0" i="0" kern="1200" spc="-80" baseline="0">
                <a:solidFill>
                  <a:srgbClr val="A7A7A7"/>
                </a:solidFill>
                <a:latin typeface="Malgun Gothic" charset="-127"/>
                <a:ea typeface="Malgun Gothic" charset="-127"/>
                <a:cs typeface="Malgun Gothic" charset="-127"/>
              </a:defRPr>
            </a:lvl1pPr>
            <a:lvl2pPr marL="457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 spc="-100" baseline="0">
                <a:solidFill>
                  <a:schemeClr val="tx1">
                    <a:lumMod val="75000"/>
                    <a:lumOff val="25000"/>
                  </a:schemeClr>
                </a:solidFill>
                <a:latin typeface="Dotum" charset="-127"/>
                <a:ea typeface="Dotum" charset="-127"/>
                <a:cs typeface="Dotum" charset="-127"/>
              </a:defRPr>
            </a:lvl2pPr>
            <a:lvl3pPr marL="914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 spc="-100" baseline="0">
                <a:solidFill>
                  <a:schemeClr val="tx1">
                    <a:lumMod val="75000"/>
                    <a:lumOff val="25000"/>
                  </a:schemeClr>
                </a:solidFill>
                <a:latin typeface="Dotum" charset="-127"/>
                <a:ea typeface="Dotum" charset="-127"/>
                <a:cs typeface="Dotum" charset="-127"/>
              </a:defRPr>
            </a:lvl3pPr>
            <a:lvl4pPr marL="1371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 spc="-100" baseline="0">
                <a:solidFill>
                  <a:schemeClr val="tx1">
                    <a:lumMod val="75000"/>
                    <a:lumOff val="25000"/>
                  </a:schemeClr>
                </a:solidFill>
                <a:latin typeface="Dotum" charset="-127"/>
                <a:ea typeface="Dotum" charset="-127"/>
                <a:cs typeface="Dotum" charset="-127"/>
              </a:defRPr>
            </a:lvl4pPr>
            <a:lvl5pPr marL="18288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 spc="-100" baseline="0">
                <a:solidFill>
                  <a:schemeClr val="tx1">
                    <a:lumMod val="75000"/>
                    <a:lumOff val="25000"/>
                  </a:schemeClr>
                </a:solidFill>
                <a:latin typeface="Dotum" charset="-127"/>
                <a:ea typeface="Dotum" charset="-127"/>
                <a:cs typeface="Dotum" charset="-127"/>
              </a:defRPr>
            </a:lvl5pPr>
            <a:lvl6pPr marL="22860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ko-KR" sz="900" spc="0" dirty="0" smtClean="0"/>
              <a:t>2019.01.30</a:t>
            </a:r>
          </a:p>
        </p:txBody>
      </p:sp>
    </p:spTree>
    <p:extLst>
      <p:ext uri="{BB962C8B-B14F-4D97-AF65-F5344CB8AC3E}">
        <p14:creationId xmlns:p14="http://schemas.microsoft.com/office/powerpoint/2010/main" val="81882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그림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9234" y="3786269"/>
            <a:ext cx="3393532" cy="2011630"/>
          </a:xfrm>
          <a:prstGeom prst="rect">
            <a:avLst/>
          </a:prstGeom>
        </p:spPr>
      </p:pic>
      <p:sp>
        <p:nvSpPr>
          <p:cNvPr id="35" name="모서리가 둥근 직사각형 34"/>
          <p:cNvSpPr/>
          <p:nvPr/>
        </p:nvSpPr>
        <p:spPr>
          <a:xfrm>
            <a:off x="7903813" y="1292636"/>
            <a:ext cx="2210006" cy="161856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Implement </a:t>
            </a:r>
            <a:r>
              <a:rPr kumimoji="0" lang="en-US" altLang="ko-K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GetItemList</a:t>
            </a: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()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36" name="직선 연결선 35"/>
          <p:cNvCxnSpPr>
            <a:stCxn id="37" idx="2"/>
          </p:cNvCxnSpPr>
          <p:nvPr/>
        </p:nvCxnSpPr>
        <p:spPr>
          <a:xfrm>
            <a:off x="1715812" y="1292636"/>
            <a:ext cx="0" cy="556536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390242" y="923304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User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38" name="직선 연결선 37"/>
          <p:cNvCxnSpPr>
            <a:stCxn id="39" idx="2"/>
          </p:cNvCxnSpPr>
          <p:nvPr/>
        </p:nvCxnSpPr>
        <p:spPr>
          <a:xfrm>
            <a:off x="6352780" y="1292636"/>
            <a:ext cx="58615" cy="556536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047536" y="923304"/>
            <a:ext cx="610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CLO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42" name="직선 연결선 41"/>
          <p:cNvCxnSpPr>
            <a:stCxn id="44" idx="2"/>
          </p:cNvCxnSpPr>
          <p:nvPr/>
        </p:nvCxnSpPr>
        <p:spPr>
          <a:xfrm>
            <a:off x="10571978" y="1292636"/>
            <a:ext cx="0" cy="556536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0252820" y="923304"/>
            <a:ext cx="63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PLM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46" name="직선 화살표 연결선 45"/>
          <p:cNvCxnSpPr/>
          <p:nvPr/>
        </p:nvCxnSpPr>
        <p:spPr>
          <a:xfrm>
            <a:off x="1747485" y="1796791"/>
            <a:ext cx="3509769" cy="0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269929" y="1672548"/>
            <a:ext cx="243320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Double-click a folder in Library Window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267301" y="1411721"/>
            <a:ext cx="2092441" cy="493981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Display Library Window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Call </a:t>
            </a:r>
            <a:r>
              <a:rPr kumimoji="0" lang="en-US" altLang="ko-K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GetItemList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()</a:t>
            </a: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altLang="ko-KR" sz="9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Get the item list under the folder</a:t>
            </a:r>
          </a:p>
          <a:p>
            <a:pPr marL="628650" marR="0" lvl="1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Save the item ID (file/folder ID)</a:t>
            </a:r>
          </a:p>
          <a:p>
            <a:pPr marL="628650" marR="0" lvl="1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Save </a:t>
            </a: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Name, Date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, File Size</a:t>
            </a: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,…</a:t>
            </a: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altLang="ko-KR" sz="9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altLang="ko-KR" sz="900" dirty="0">
              <a:solidFill>
                <a:prstClr val="black"/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altLang="ko-KR" sz="9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altLang="ko-KR" sz="900" dirty="0">
              <a:solidFill>
                <a:prstClr val="black"/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altLang="ko-KR" sz="9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altLang="ko-KR" sz="9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altLang="ko-KR" sz="9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indent="-171450">
              <a:buFontTx/>
              <a:buChar char="-"/>
            </a:pPr>
            <a:r>
              <a:rPr lang="en-US" altLang="ko-KR" sz="900" dirty="0" smtClean="0">
                <a:solidFill>
                  <a:prstClr val="black"/>
                </a:solidFill>
              </a:rPr>
              <a:t>Call </a:t>
            </a:r>
            <a:r>
              <a:rPr lang="en-US" altLang="ko-KR" sz="900" dirty="0" err="1">
                <a:solidFill>
                  <a:prstClr val="black"/>
                </a:solidFill>
              </a:rPr>
              <a:t>GetPNGThumbnail</a:t>
            </a:r>
            <a:r>
              <a:rPr lang="en-US" altLang="ko-KR" sz="900" dirty="0">
                <a:solidFill>
                  <a:prstClr val="black"/>
                </a:solidFill>
              </a:rPr>
              <a:t>() to display the thumbnail of each </a:t>
            </a:r>
            <a:r>
              <a:rPr lang="en-US" altLang="ko-KR" sz="900" dirty="0" smtClean="0">
                <a:solidFill>
                  <a:prstClr val="black"/>
                </a:solidFill>
              </a:rPr>
              <a:t>item</a:t>
            </a:r>
          </a:p>
          <a:p>
            <a:pPr marL="171450" indent="-171450">
              <a:buFontTx/>
              <a:buChar char="-"/>
            </a:pPr>
            <a:endParaRPr lang="en-US" altLang="ko-KR" sz="900" dirty="0">
              <a:solidFill>
                <a:prstClr val="black"/>
              </a:solidFill>
            </a:endParaRPr>
          </a:p>
          <a:p>
            <a:pPr marL="171450" indent="-171450">
              <a:buFontTx/>
              <a:buChar char="-"/>
            </a:pPr>
            <a:endParaRPr lang="en-US" altLang="ko-KR" sz="900" dirty="0" smtClean="0">
              <a:solidFill>
                <a:prstClr val="black"/>
              </a:solidFill>
            </a:endParaRPr>
          </a:p>
          <a:p>
            <a:pPr marL="171450" indent="-171450">
              <a:buFontTx/>
              <a:buChar char="-"/>
            </a:pPr>
            <a:endParaRPr lang="en-US" altLang="ko-KR" sz="900" dirty="0" smtClean="0">
              <a:solidFill>
                <a:prstClr val="black"/>
              </a:solidFill>
            </a:endParaRPr>
          </a:p>
          <a:p>
            <a:pPr marL="171450" indent="-171450">
              <a:buFontTx/>
              <a:buChar char="-"/>
            </a:pPr>
            <a:endParaRPr lang="en-US" altLang="ko-KR" sz="900" dirty="0">
              <a:solidFill>
                <a:prstClr val="black"/>
              </a:solidFill>
            </a:endParaRPr>
          </a:p>
          <a:p>
            <a:pPr marL="171450" indent="-171450">
              <a:buFontTx/>
              <a:buChar char="-"/>
            </a:pPr>
            <a:endParaRPr lang="en-US" altLang="ko-KR" sz="900" dirty="0" smtClean="0">
              <a:solidFill>
                <a:prstClr val="black"/>
              </a:solidFill>
            </a:endParaRPr>
          </a:p>
          <a:p>
            <a:pPr marL="171450" indent="-171450">
              <a:buFontTx/>
              <a:buChar char="-"/>
            </a:pPr>
            <a:endParaRPr lang="en-US" altLang="ko-KR" sz="900" dirty="0">
              <a:solidFill>
                <a:prstClr val="black"/>
              </a:solidFill>
            </a:endParaRPr>
          </a:p>
          <a:p>
            <a:pPr marL="171450" indent="-171450">
              <a:buFontTx/>
              <a:buChar char="-"/>
            </a:pPr>
            <a:endParaRPr lang="en-US" altLang="ko-KR" sz="900" dirty="0">
              <a:solidFill>
                <a:prstClr val="black"/>
              </a:solidFill>
            </a:endParaRPr>
          </a:p>
          <a:p>
            <a:pPr marL="171450" indent="-171450">
              <a:buFontTx/>
              <a:buChar char="-"/>
            </a:pPr>
            <a:endParaRPr lang="en-US" altLang="ko-KR" sz="900" dirty="0" smtClean="0">
              <a:solidFill>
                <a:prstClr val="black"/>
              </a:solidFill>
            </a:endParaRPr>
          </a:p>
          <a:p>
            <a:pPr marL="171450" indent="-171450">
              <a:buFontTx/>
              <a:buChar char="-"/>
            </a:pPr>
            <a:endParaRPr lang="en-US" altLang="ko-KR" sz="900" dirty="0" smtClean="0">
              <a:solidFill>
                <a:prstClr val="black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altLang="ko-KR" sz="900" dirty="0" smtClean="0">
                <a:solidFill>
                  <a:prstClr val="black"/>
                </a:solidFill>
              </a:rPr>
              <a:t>Call </a:t>
            </a:r>
            <a:r>
              <a:rPr lang="en-US" altLang="ko-KR" sz="900" dirty="0" err="1">
                <a:solidFill>
                  <a:prstClr val="black"/>
                </a:solidFill>
              </a:rPr>
              <a:t>GetMetaDataKeyListForUI</a:t>
            </a:r>
            <a:r>
              <a:rPr lang="en-US" altLang="ko-KR" sz="900" dirty="0">
                <a:solidFill>
                  <a:prstClr val="black"/>
                </a:solidFill>
              </a:rPr>
              <a:t>() to show/hide meta data in the list view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54" name="직선 화살표 연결선 53"/>
          <p:cNvCxnSpPr/>
          <p:nvPr/>
        </p:nvCxnSpPr>
        <p:spPr>
          <a:xfrm>
            <a:off x="7354619" y="1804171"/>
            <a:ext cx="3222283" cy="0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8168431" y="1688755"/>
            <a:ext cx="1750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Query the item list under the folder with the “folder ID”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56" name="직선 화살표 연결선 55"/>
          <p:cNvCxnSpPr/>
          <p:nvPr/>
        </p:nvCxnSpPr>
        <p:spPr>
          <a:xfrm flipH="1">
            <a:off x="7354620" y="2509287"/>
            <a:ext cx="3222282" cy="1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8061038" y="2393871"/>
            <a:ext cx="193354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Return the item list in CLO </a:t>
            </a:r>
            <a:r>
              <a:rPr kumimoji="0" lang="en-US" altLang="ko-KR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Json</a:t>
            </a: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format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58" name="그룹 57"/>
          <p:cNvGrpSpPr/>
          <p:nvPr/>
        </p:nvGrpSpPr>
        <p:grpSpPr>
          <a:xfrm>
            <a:off x="7349695" y="3025407"/>
            <a:ext cx="3227207" cy="1618562"/>
            <a:chOff x="7349695" y="3025407"/>
            <a:chExt cx="3227207" cy="1618562"/>
          </a:xfrm>
        </p:grpSpPr>
        <p:sp>
          <p:nvSpPr>
            <p:cNvPr id="59" name="모서리가 둥근 직사각형 58"/>
            <p:cNvSpPr/>
            <p:nvPr/>
          </p:nvSpPr>
          <p:spPr>
            <a:xfrm>
              <a:off x="7922806" y="3025407"/>
              <a:ext cx="2210006" cy="161856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Implement </a:t>
              </a:r>
              <a:r>
                <a:rPr kumimoji="0" lang="en-US" altLang="ko-KR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GetPNGThumbnail</a:t>
              </a:r>
              <a:r>
                <a:rPr kumimoji="0" lang="en-US" altLang="ko-KR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()</a:t>
              </a:r>
              <a:endPara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cxnSp>
          <p:nvCxnSpPr>
            <p:cNvPr id="60" name="직선 화살표 연결선 59"/>
            <p:cNvCxnSpPr/>
            <p:nvPr/>
          </p:nvCxnSpPr>
          <p:spPr>
            <a:xfrm>
              <a:off x="7349695" y="3839503"/>
              <a:ext cx="3222283" cy="0"/>
            </a:xfrm>
            <a:prstGeom prst="straightConnector1">
              <a:avLst/>
            </a:prstGeom>
            <a:ln>
              <a:solidFill>
                <a:srgbClr val="ED7D3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8176808" y="3724087"/>
              <a:ext cx="1750800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Get thumbnail with “</a:t>
              </a:r>
              <a:r>
                <a:rPr kumimoji="0" lang="en-US" altLang="ko-KR" sz="9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fileID</a:t>
              </a:r>
              <a:r>
                <a:rPr kumimoji="0" lang="en-US" altLang="ko-KR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”</a:t>
              </a:r>
              <a:endPara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cxnSp>
          <p:nvCxnSpPr>
            <p:cNvPr id="62" name="직선 화살표 연결선 61"/>
            <p:cNvCxnSpPr/>
            <p:nvPr/>
          </p:nvCxnSpPr>
          <p:spPr>
            <a:xfrm flipH="1">
              <a:off x="7354620" y="4382891"/>
              <a:ext cx="3222282" cy="1"/>
            </a:xfrm>
            <a:prstGeom prst="straightConnector1">
              <a:avLst/>
            </a:prstGeom>
            <a:ln>
              <a:solidFill>
                <a:srgbClr val="ED7D3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8061038" y="4221776"/>
              <a:ext cx="193354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Return binary data of the thumbnail</a:t>
              </a:r>
              <a:endPara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7672947" y="541032"/>
            <a:ext cx="26023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LibraryWindowInterface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Code</a:t>
            </a: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65" name="직선 화살표 연결선 64"/>
          <p:cNvCxnSpPr/>
          <p:nvPr/>
        </p:nvCxnSpPr>
        <p:spPr>
          <a:xfrm flipH="1">
            <a:off x="1747485" y="2509286"/>
            <a:ext cx="3516179" cy="0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2253742" y="2378625"/>
            <a:ext cx="243320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Display folder and file names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67" name="직선 화살표 연결선 66"/>
          <p:cNvCxnSpPr/>
          <p:nvPr/>
        </p:nvCxnSpPr>
        <p:spPr>
          <a:xfrm flipH="1">
            <a:off x="1741012" y="3384002"/>
            <a:ext cx="3516179" cy="0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247269" y="3273439"/>
            <a:ext cx="243320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Display the thumbnail of each file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23442" y="170540"/>
            <a:ext cx="33395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kumimoji="1" lang="en-US" altLang="ko-KR" sz="2400" b="1" spc="-5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Malgun Gothic" charset="-127"/>
                <a:ea typeface="Malgun Gothic" charset="-127"/>
              </a:rPr>
              <a:t>2. Browse PLM folder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0" name="모서리가 둥근 직사각형 69"/>
          <p:cNvSpPr/>
          <p:nvPr/>
        </p:nvSpPr>
        <p:spPr>
          <a:xfrm>
            <a:off x="7869133" y="4846149"/>
            <a:ext cx="2210006" cy="161856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</a:rPr>
              <a:t>Implement </a:t>
            </a:r>
            <a:endParaRPr lang="en-US" altLang="ko-KR" sz="1200" dirty="0">
              <a:solidFill>
                <a:srgbClr val="00B0F0"/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GetMetaDataKeyListForUI</a:t>
            </a: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()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71" name="직선 화살표 연결선 70"/>
          <p:cNvCxnSpPr/>
          <p:nvPr/>
        </p:nvCxnSpPr>
        <p:spPr>
          <a:xfrm>
            <a:off x="7374723" y="5629787"/>
            <a:ext cx="3222283" cy="0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8176808" y="5459704"/>
            <a:ext cx="1750800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Get meta</a:t>
            </a:r>
            <a:r>
              <a:rPr kumimoji="0" lang="en-US" altLang="ko-KR" sz="9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data key list to show in the list view with</a:t>
            </a: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“</a:t>
            </a:r>
            <a:r>
              <a:rPr kumimoji="0" lang="en-US" altLang="ko-KR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fileID</a:t>
            </a: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”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73" name="직선 화살표 연결선 72"/>
          <p:cNvCxnSpPr/>
          <p:nvPr/>
        </p:nvCxnSpPr>
        <p:spPr>
          <a:xfrm flipH="1">
            <a:off x="7356296" y="6273656"/>
            <a:ext cx="3222282" cy="1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8062714" y="6083074"/>
            <a:ext cx="193354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Return </a:t>
            </a:r>
            <a:r>
              <a:rPr lang="en-US" altLang="ko-KR" sz="900" dirty="0" smtClean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string list of the keys for meta data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1130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53" grpId="0" animBg="1"/>
      <p:bldP spid="55" grpId="0" animBg="1"/>
      <p:bldP spid="57" grpId="0" animBg="1"/>
      <p:bldP spid="66" grpId="0" animBg="1"/>
      <p:bldP spid="68" grpId="0" animBg="1"/>
      <p:bldP spid="72" grpId="0" animBg="1"/>
      <p:bldP spid="7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모서리가 둥근 직사각형 32"/>
          <p:cNvSpPr/>
          <p:nvPr/>
        </p:nvSpPr>
        <p:spPr>
          <a:xfrm>
            <a:off x="7618613" y="1802996"/>
            <a:ext cx="2477237" cy="157324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Implement </a:t>
            </a:r>
            <a:r>
              <a:rPr kumimoji="0" lang="en-US" altLang="ko-K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GetPreviewImage</a:t>
            </a: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()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36" name="직선 연결선 35"/>
          <p:cNvCxnSpPr>
            <a:stCxn id="38" idx="2"/>
          </p:cNvCxnSpPr>
          <p:nvPr/>
        </p:nvCxnSpPr>
        <p:spPr>
          <a:xfrm>
            <a:off x="1715812" y="1292636"/>
            <a:ext cx="0" cy="556536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390242" y="923304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User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047536" y="923304"/>
            <a:ext cx="610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CLO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41" name="직선 연결선 40"/>
          <p:cNvCxnSpPr>
            <a:stCxn id="42" idx="2"/>
          </p:cNvCxnSpPr>
          <p:nvPr/>
        </p:nvCxnSpPr>
        <p:spPr>
          <a:xfrm>
            <a:off x="10571978" y="1292636"/>
            <a:ext cx="0" cy="556536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252820" y="923304"/>
            <a:ext cx="63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PLM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247206" y="1648402"/>
            <a:ext cx="2092441" cy="21698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Construct Preview Dialog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ko-KR" sz="900" dirty="0" smtClean="0">
                <a:latin typeface="맑은 고딕" panose="020F0502020204030204"/>
                <a:ea typeface="맑은 고딕" panose="020B0503020000020004" pitchFamily="50" charset="-127"/>
              </a:rPr>
              <a:t>Create </a:t>
            </a:r>
            <a:r>
              <a:rPr lang="en-US" altLang="ko-KR" sz="900" dirty="0" err="1" smtClean="0">
                <a:latin typeface="맑은 고딕" panose="020F0502020204030204"/>
                <a:ea typeface="맑은 고딕" panose="020B0503020000020004" pitchFamily="50" charset="-127"/>
              </a:rPr>
              <a:t>FinderViewPreView</a:t>
            </a:r>
            <a:r>
              <a:rPr lang="en-US" altLang="ko-KR" sz="900" dirty="0" smtClean="0">
                <a:latin typeface="맑은 고딕" panose="020F0502020204030204"/>
                <a:ea typeface="맑은 고딕" panose="020B0503020000020004" pitchFamily="50" charset="-127"/>
              </a:rPr>
              <a:t> dialog</a:t>
            </a: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altLang="ko-KR" sz="900" dirty="0">
              <a:latin typeface="맑은 고딕" panose="020F0502020204030204"/>
              <a:ea typeface="맑은 고딕" panose="020B0503020000020004" pitchFamily="50" charset="-127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ko-KR" sz="900" dirty="0" smtClean="0">
                <a:latin typeface="맑은 고딕" panose="020F0502020204030204"/>
                <a:ea typeface="맑은 고딕" panose="020B0503020000020004" pitchFamily="50" charset="-127"/>
              </a:rPr>
              <a:t>Parse meta data list from the item which were saved via </a:t>
            </a:r>
            <a:r>
              <a:rPr lang="en-US" altLang="ko-KR" sz="900" dirty="0" err="1" smtClean="0">
                <a:latin typeface="맑은 고딕" panose="020F0502020204030204"/>
                <a:ea typeface="맑은 고딕" panose="020B0503020000020004" pitchFamily="50" charset="-127"/>
              </a:rPr>
              <a:t>GetItemList</a:t>
            </a:r>
            <a:r>
              <a:rPr lang="en-US" altLang="ko-KR" sz="900" dirty="0" smtClean="0">
                <a:latin typeface="맑은 고딕" panose="020F0502020204030204"/>
                <a:ea typeface="맑은 고딕" panose="020B0503020000020004" pitchFamily="50" charset="-127"/>
              </a:rPr>
              <a:t>() </a:t>
            </a: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altLang="ko-KR" sz="900" dirty="0">
              <a:latin typeface="맑은 고딕" panose="020F0502020204030204"/>
              <a:ea typeface="맑은 고딕" panose="020B0503020000020004" pitchFamily="50" charset="-127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ko-KR" sz="900" dirty="0" smtClean="0">
                <a:latin typeface="맑은 고딕" panose="020F0502020204030204"/>
                <a:ea typeface="맑은 고딕" panose="020B0503020000020004" pitchFamily="50" charset="-127"/>
              </a:rPr>
              <a:t>Call </a:t>
            </a:r>
            <a:r>
              <a:rPr lang="en-US" altLang="ko-KR" sz="900" dirty="0" err="1" smtClean="0">
                <a:latin typeface="맑은 고딕" panose="020F0502020204030204"/>
                <a:ea typeface="맑은 고딕" panose="020B0503020000020004" pitchFamily="50" charset="-127"/>
              </a:rPr>
              <a:t>GetPreviewImage</a:t>
            </a:r>
            <a:r>
              <a:rPr lang="en-US" altLang="ko-KR" sz="900" dirty="0" smtClean="0">
                <a:latin typeface="맑은 고딕" panose="020F0502020204030204"/>
                <a:ea typeface="맑은 고딕" panose="020B0503020000020004" pitchFamily="50" charset="-127"/>
              </a:rPr>
              <a:t>() to get the preview image on the preview dialog.</a:t>
            </a: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altLang="ko-KR" sz="9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altLang="ko-KR" sz="900" dirty="0">
              <a:latin typeface="맑은 고딕" panose="020F0502020204030204"/>
              <a:ea typeface="맑은 고딕" panose="020B0503020000020004" pitchFamily="50" charset="-127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Display the </a:t>
            </a:r>
            <a:r>
              <a:rPr kumimoji="0" lang="en-US" altLang="ko-KR" sz="9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FinderViewPreview</a:t>
            </a:r>
            <a:r>
              <a:rPr kumimoji="0" lang="en-US" altLang="ko-KR" sz="9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dialog</a:t>
            </a:r>
            <a:endParaRPr kumimoji="0" lang="en-US" altLang="ko-KR" sz="9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44" name="직선 화살표 연결선 43"/>
          <p:cNvCxnSpPr/>
          <p:nvPr/>
        </p:nvCxnSpPr>
        <p:spPr>
          <a:xfrm>
            <a:off x="7369791" y="2355461"/>
            <a:ext cx="3172551" cy="0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987957" y="2229995"/>
            <a:ext cx="186657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Get preview image with “</a:t>
            </a:r>
            <a:r>
              <a:rPr kumimoji="0" lang="en-US" altLang="ko-KR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fileID</a:t>
            </a: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”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53" name="직선 화살표 연결선 52"/>
          <p:cNvCxnSpPr/>
          <p:nvPr/>
        </p:nvCxnSpPr>
        <p:spPr>
          <a:xfrm flipH="1">
            <a:off x="7331781" y="2928996"/>
            <a:ext cx="3222282" cy="1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7987957" y="2777929"/>
            <a:ext cx="193354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Return binary data of the thumbnail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672947" y="541032"/>
            <a:ext cx="26023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LibraryWindowInterface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Code</a:t>
            </a: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23442" y="170540"/>
            <a:ext cx="4495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kumimoji="1" lang="en-US" altLang="ko-KR" sz="2400" b="1" spc="-50" dirty="0">
                <a:solidFill>
                  <a:prstClr val="black">
                    <a:lumMod val="75000"/>
                    <a:lumOff val="25000"/>
                  </a:prstClr>
                </a:solidFill>
                <a:latin typeface="Malgun Gothic" charset="-127"/>
                <a:ea typeface="Malgun Gothic" charset="-127"/>
              </a:rPr>
              <a:t>3</a:t>
            </a:r>
            <a:r>
              <a:rPr kumimoji="1" lang="en-US" altLang="ko-KR" sz="2400" b="1" spc="-5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Malgun Gothic" charset="-127"/>
                <a:ea typeface="Malgun Gothic" charset="-127"/>
              </a:rPr>
              <a:t>. Customizing Preview Dialog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57" name="그림 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894" y="2928996"/>
            <a:ext cx="3941074" cy="2572318"/>
          </a:xfrm>
          <a:prstGeom prst="rect">
            <a:avLst/>
          </a:prstGeom>
        </p:spPr>
      </p:pic>
      <p:cxnSp>
        <p:nvCxnSpPr>
          <p:cNvPr id="58" name="직선 화살표 연결선 57"/>
          <p:cNvCxnSpPr/>
          <p:nvPr/>
        </p:nvCxnSpPr>
        <p:spPr>
          <a:xfrm>
            <a:off x="1717341" y="1796791"/>
            <a:ext cx="3509769" cy="0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2269929" y="1672548"/>
            <a:ext cx="24332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900" dirty="0" smtClean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Mouse on-over an item on the Library Window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60" name="직선 화살표 연결선 59"/>
          <p:cNvCxnSpPr/>
          <p:nvPr/>
        </p:nvCxnSpPr>
        <p:spPr>
          <a:xfrm flipH="1">
            <a:off x="1727390" y="2509286"/>
            <a:ext cx="3499720" cy="0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2253742" y="2378625"/>
            <a:ext cx="24332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Display the preview dialog for the item with the preview image and meta data list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2853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5" grpId="0" animBg="1"/>
      <p:bldP spid="54" grpId="0" animBg="1"/>
      <p:bldP spid="59" grpId="0" animBg="1"/>
      <p:bldP spid="6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모서리가 둥근 직사각형 27"/>
          <p:cNvSpPr/>
          <p:nvPr/>
        </p:nvSpPr>
        <p:spPr>
          <a:xfrm>
            <a:off x="7672947" y="1292636"/>
            <a:ext cx="2652402" cy="37593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Implement </a:t>
            </a:r>
            <a:r>
              <a:rPr kumimoji="0" lang="en-US" altLang="ko-K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GetSearchItemList</a:t>
            </a: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()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5" name="직선 연결선 4"/>
          <p:cNvCxnSpPr>
            <a:stCxn id="6" idx="2"/>
          </p:cNvCxnSpPr>
          <p:nvPr/>
        </p:nvCxnSpPr>
        <p:spPr>
          <a:xfrm>
            <a:off x="1715812" y="1292636"/>
            <a:ext cx="0" cy="556536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390242" y="923304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User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7" name="직선 연결선 6"/>
          <p:cNvCxnSpPr>
            <a:stCxn id="8" idx="2"/>
          </p:cNvCxnSpPr>
          <p:nvPr/>
        </p:nvCxnSpPr>
        <p:spPr>
          <a:xfrm>
            <a:off x="6352780" y="1292636"/>
            <a:ext cx="58615" cy="556536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47536" y="923304"/>
            <a:ext cx="610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CLO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9" name="직선 연결선 8"/>
          <p:cNvCxnSpPr>
            <a:stCxn id="10" idx="2"/>
          </p:cNvCxnSpPr>
          <p:nvPr/>
        </p:nvCxnSpPr>
        <p:spPr>
          <a:xfrm>
            <a:off x="10571978" y="1292636"/>
            <a:ext cx="0" cy="556536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252820" y="923304"/>
            <a:ext cx="63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PLM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12" name="직선 화살표 연결선 11"/>
          <p:cNvCxnSpPr/>
          <p:nvPr/>
        </p:nvCxnSpPr>
        <p:spPr>
          <a:xfrm>
            <a:off x="1747485" y="1796791"/>
            <a:ext cx="3509769" cy="0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269929" y="1672548"/>
            <a:ext cx="24332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Click the ‘Search’ button on the middle of Library Window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257253" y="1411721"/>
            <a:ext cx="2092441" cy="43858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Display Library Window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Call </a:t>
            </a:r>
            <a:r>
              <a:rPr kumimoji="0" lang="en-US" altLang="ko-KR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GetSearchItemList</a:t>
            </a: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()</a:t>
            </a: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altLang="ko-KR" sz="9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altLang="ko-KR" sz="900" dirty="0">
              <a:solidFill>
                <a:prstClr val="black"/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altLang="ko-KR" sz="9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altLang="ko-KR" sz="900" dirty="0">
              <a:solidFill>
                <a:prstClr val="black"/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altLang="ko-KR" sz="9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Get the item list under the folder</a:t>
            </a:r>
          </a:p>
          <a:p>
            <a:pPr marL="628650" marR="0" lvl="1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Save the item ID (file/folder ID)</a:t>
            </a:r>
          </a:p>
          <a:p>
            <a:pPr marL="628650" marR="0" lvl="1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Save </a:t>
            </a: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Name, Date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, File Size</a:t>
            </a: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,…</a:t>
            </a: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altLang="ko-KR" sz="9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altLang="ko-KR" sz="9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altLang="ko-KR" sz="900" dirty="0">
              <a:solidFill>
                <a:prstClr val="black"/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altLang="ko-KR" sz="9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altLang="ko-KR" sz="900" dirty="0">
              <a:solidFill>
                <a:prstClr val="black"/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altLang="ko-KR" sz="9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altLang="ko-KR" sz="900" dirty="0">
              <a:solidFill>
                <a:prstClr val="black"/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altLang="ko-KR" sz="9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altLang="ko-KR" sz="900" dirty="0">
              <a:solidFill>
                <a:prstClr val="black"/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altLang="ko-KR" sz="9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indent="-171450">
              <a:buFontTx/>
              <a:buChar char="-"/>
            </a:pPr>
            <a:r>
              <a:rPr lang="en-US" altLang="ko-KR" sz="900" dirty="0" smtClean="0">
                <a:solidFill>
                  <a:prstClr val="black"/>
                </a:solidFill>
              </a:rPr>
              <a:t>Call </a:t>
            </a:r>
            <a:r>
              <a:rPr lang="en-US" altLang="ko-KR" sz="900" dirty="0" err="1">
                <a:solidFill>
                  <a:prstClr val="black"/>
                </a:solidFill>
              </a:rPr>
              <a:t>GetPNGThumbnail</a:t>
            </a:r>
            <a:r>
              <a:rPr lang="en-US" altLang="ko-KR" sz="900" dirty="0">
                <a:solidFill>
                  <a:prstClr val="black"/>
                </a:solidFill>
              </a:rPr>
              <a:t>() to display the thumbnail of each </a:t>
            </a:r>
            <a:r>
              <a:rPr lang="en-US" altLang="ko-KR" sz="900" dirty="0" smtClean="0">
                <a:solidFill>
                  <a:prstClr val="black"/>
                </a:solidFill>
              </a:rPr>
              <a:t>item</a:t>
            </a: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9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23" name="직선 화살표 연결선 22"/>
          <p:cNvCxnSpPr/>
          <p:nvPr/>
        </p:nvCxnSpPr>
        <p:spPr>
          <a:xfrm>
            <a:off x="9913418" y="4069505"/>
            <a:ext cx="658560" cy="0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8162618" y="3904936"/>
            <a:ext cx="1750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Query</a:t>
            </a:r>
            <a:r>
              <a:rPr kumimoji="0" lang="en-US" altLang="ko-KR" sz="9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the search keywords to PLM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31" name="직선 화살표 연결선 30"/>
          <p:cNvCxnSpPr/>
          <p:nvPr/>
        </p:nvCxnSpPr>
        <p:spPr>
          <a:xfrm flipH="1">
            <a:off x="7343883" y="4523413"/>
            <a:ext cx="3222282" cy="1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8055225" y="4338748"/>
            <a:ext cx="193354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Return the item list in CLO </a:t>
            </a:r>
            <a:r>
              <a:rPr kumimoji="0" lang="en-US" altLang="ko-KR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Json</a:t>
            </a: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format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672947" y="541032"/>
            <a:ext cx="26023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LibraryWindowInterface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Code</a:t>
            </a: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51" name="직선 화살표 연결선 50"/>
          <p:cNvCxnSpPr/>
          <p:nvPr/>
        </p:nvCxnSpPr>
        <p:spPr>
          <a:xfrm flipH="1">
            <a:off x="1741012" y="5052027"/>
            <a:ext cx="3516179" cy="0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247269" y="4941464"/>
            <a:ext cx="243320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Display the result item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23442" y="170540"/>
            <a:ext cx="23442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kumimoji="1" lang="en-US" altLang="ko-KR" sz="2400" b="1" spc="-50" dirty="0">
                <a:solidFill>
                  <a:prstClr val="black">
                    <a:lumMod val="75000"/>
                    <a:lumOff val="25000"/>
                  </a:prstClr>
                </a:solidFill>
                <a:latin typeface="Malgun Gothic" charset="-127"/>
                <a:ea typeface="Malgun Gothic" charset="-127"/>
              </a:rPr>
              <a:t>4</a:t>
            </a:r>
            <a:r>
              <a:rPr kumimoji="1" lang="en-US" altLang="ko-KR" sz="2400" b="1" spc="-5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Malgun Gothic" charset="-127"/>
                <a:ea typeface="Malgun Gothic" charset="-127"/>
              </a:rPr>
              <a:t>. Search Items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0399" y="2079765"/>
            <a:ext cx="2682917" cy="2564204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8139135" y="1699097"/>
            <a:ext cx="1750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Display search dialog and get  the search keywords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35" name="직선 화살표 연결선 34"/>
          <p:cNvCxnSpPr>
            <a:endCxn id="34" idx="1"/>
          </p:cNvCxnSpPr>
          <p:nvPr/>
        </p:nvCxnSpPr>
        <p:spPr>
          <a:xfrm>
            <a:off x="7349694" y="1883763"/>
            <a:ext cx="789441" cy="0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화살표 연결선 35"/>
          <p:cNvCxnSpPr>
            <a:stCxn id="34" idx="2"/>
            <a:endCxn id="30" idx="0"/>
          </p:cNvCxnSpPr>
          <p:nvPr/>
        </p:nvCxnSpPr>
        <p:spPr>
          <a:xfrm>
            <a:off x="9014535" y="2068429"/>
            <a:ext cx="23483" cy="1836507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그림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7110" y="2190406"/>
            <a:ext cx="1693578" cy="1348920"/>
          </a:xfrm>
          <a:prstGeom prst="rect">
            <a:avLst/>
          </a:prstGeom>
        </p:spPr>
      </p:pic>
      <p:grpSp>
        <p:nvGrpSpPr>
          <p:cNvPr id="39" name="그룹 38"/>
          <p:cNvGrpSpPr/>
          <p:nvPr/>
        </p:nvGrpSpPr>
        <p:grpSpPr>
          <a:xfrm>
            <a:off x="7354620" y="5140517"/>
            <a:ext cx="3230659" cy="1618562"/>
            <a:chOff x="7354620" y="3025407"/>
            <a:chExt cx="3230659" cy="1618562"/>
          </a:xfrm>
        </p:grpSpPr>
        <p:sp>
          <p:nvSpPr>
            <p:cNvPr id="42" name="모서리가 둥근 직사각형 41"/>
            <p:cNvSpPr/>
            <p:nvPr/>
          </p:nvSpPr>
          <p:spPr>
            <a:xfrm>
              <a:off x="7922806" y="3025407"/>
              <a:ext cx="2210006" cy="161856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Implement </a:t>
              </a:r>
              <a:r>
                <a:rPr kumimoji="0" lang="en-US" altLang="ko-KR" sz="12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GetPNGThumbnail</a:t>
              </a:r>
              <a:r>
                <a:rPr kumimoji="0" lang="en-US" altLang="ko-KR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()</a:t>
              </a:r>
              <a:endPara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cxnSp>
          <p:nvCxnSpPr>
            <p:cNvPr id="44" name="직선 화살표 연결선 43"/>
            <p:cNvCxnSpPr/>
            <p:nvPr/>
          </p:nvCxnSpPr>
          <p:spPr>
            <a:xfrm>
              <a:off x="7362996" y="3839503"/>
              <a:ext cx="3222283" cy="0"/>
            </a:xfrm>
            <a:prstGeom prst="straightConnector1">
              <a:avLst/>
            </a:prstGeom>
            <a:ln>
              <a:solidFill>
                <a:srgbClr val="ED7D3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8176808" y="3724087"/>
              <a:ext cx="1750800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Get thumbnail with “</a:t>
              </a:r>
              <a:r>
                <a:rPr kumimoji="0" lang="en-US" altLang="ko-KR" sz="9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fileID</a:t>
              </a:r>
              <a:r>
                <a:rPr kumimoji="0" lang="en-US" altLang="ko-KR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”</a:t>
              </a:r>
              <a:endPara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cxnSp>
          <p:nvCxnSpPr>
            <p:cNvPr id="47" name="직선 화살표 연결선 46"/>
            <p:cNvCxnSpPr/>
            <p:nvPr/>
          </p:nvCxnSpPr>
          <p:spPr>
            <a:xfrm flipH="1">
              <a:off x="7354620" y="4382891"/>
              <a:ext cx="3222282" cy="1"/>
            </a:xfrm>
            <a:prstGeom prst="straightConnector1">
              <a:avLst/>
            </a:prstGeom>
            <a:ln>
              <a:solidFill>
                <a:srgbClr val="ED7D3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8061038" y="4221776"/>
              <a:ext cx="193354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Return binary data of the thumbnail</a:t>
              </a:r>
              <a:endPara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6902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 animBg="1"/>
      <p:bldP spid="30" grpId="0" animBg="1"/>
      <p:bldP spid="32" grpId="0" animBg="1"/>
      <p:bldP spid="52" grpId="0" animBg="1"/>
      <p:bldP spid="3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모서리가 둥근 직사각형 27"/>
          <p:cNvSpPr/>
          <p:nvPr/>
        </p:nvSpPr>
        <p:spPr>
          <a:xfrm>
            <a:off x="7903813" y="1292636"/>
            <a:ext cx="2210006" cy="161856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Implement </a:t>
            </a:r>
            <a:r>
              <a:rPr kumimoji="0" lang="en-US" altLang="ko-K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GetFile</a:t>
            </a: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()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5" name="직선 연결선 4"/>
          <p:cNvCxnSpPr>
            <a:stCxn id="6" idx="2"/>
          </p:cNvCxnSpPr>
          <p:nvPr/>
        </p:nvCxnSpPr>
        <p:spPr>
          <a:xfrm>
            <a:off x="1715812" y="1292636"/>
            <a:ext cx="0" cy="556536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390242" y="923304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User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7" name="직선 연결선 6"/>
          <p:cNvCxnSpPr>
            <a:stCxn id="8" idx="2"/>
          </p:cNvCxnSpPr>
          <p:nvPr/>
        </p:nvCxnSpPr>
        <p:spPr>
          <a:xfrm>
            <a:off x="6352780" y="1292636"/>
            <a:ext cx="58615" cy="556536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47536" y="923304"/>
            <a:ext cx="610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CLO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9" name="직선 연결선 8"/>
          <p:cNvCxnSpPr>
            <a:stCxn id="10" idx="2"/>
          </p:cNvCxnSpPr>
          <p:nvPr/>
        </p:nvCxnSpPr>
        <p:spPr>
          <a:xfrm>
            <a:off x="10571978" y="1292636"/>
            <a:ext cx="0" cy="556536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252820" y="923304"/>
            <a:ext cx="63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PLM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12" name="직선 화살표 연결선 11"/>
          <p:cNvCxnSpPr/>
          <p:nvPr/>
        </p:nvCxnSpPr>
        <p:spPr>
          <a:xfrm>
            <a:off x="1747485" y="1796791"/>
            <a:ext cx="3509769" cy="0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269929" y="1672548"/>
            <a:ext cx="24332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Double-click / </a:t>
            </a:r>
            <a:r>
              <a:rPr kumimoji="0" lang="en-US" altLang="ko-KR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Drag&amp;Drop</a:t>
            </a: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a file in Library Window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257253" y="1411721"/>
            <a:ext cx="2092441" cy="18928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Download in Library Window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Call </a:t>
            </a:r>
            <a:r>
              <a:rPr kumimoji="0" lang="en-US" altLang="ko-KR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GetFile</a:t>
            </a: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() in </a:t>
            </a:r>
            <a:r>
              <a:rPr kumimoji="0" lang="en-US" altLang="ko-KR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LibraryWindowInterface</a:t>
            </a:r>
            <a:endParaRPr kumimoji="0" lang="en-US" altLang="ko-KR" sz="9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altLang="ko-KR" sz="9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Open the file in CLO with the parsed meta data.</a:t>
            </a: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altLang="ko-KR" sz="900" dirty="0">
              <a:solidFill>
                <a:prstClr val="black"/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900" dirty="0" smtClean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※ Meta data can be applied into  Garment, Fabric, and Trim</a:t>
            </a:r>
            <a:endParaRPr kumimoji="0" lang="en-US" altLang="ko-KR" sz="9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23" name="직선 화살표 연결선 22"/>
          <p:cNvCxnSpPr/>
          <p:nvPr/>
        </p:nvCxnSpPr>
        <p:spPr>
          <a:xfrm>
            <a:off x="7354619" y="1804171"/>
            <a:ext cx="3222283" cy="0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8168431" y="1688755"/>
            <a:ext cx="1750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Request data retrieval with “</a:t>
            </a:r>
            <a:r>
              <a:rPr kumimoji="0" lang="en-US" altLang="ko-KR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fileID</a:t>
            </a: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” using REST API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31" name="직선 화살표 연결선 30"/>
          <p:cNvCxnSpPr/>
          <p:nvPr/>
        </p:nvCxnSpPr>
        <p:spPr>
          <a:xfrm flipH="1">
            <a:off x="7354620" y="2509287"/>
            <a:ext cx="3222282" cy="1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8061038" y="2393871"/>
            <a:ext cx="1933543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Return the data for the file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672947" y="541032"/>
            <a:ext cx="26023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LibraryWindowInterface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Code</a:t>
            </a: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48" name="직선 화살표 연결선 47"/>
          <p:cNvCxnSpPr/>
          <p:nvPr/>
        </p:nvCxnSpPr>
        <p:spPr>
          <a:xfrm flipH="1">
            <a:off x="1747485" y="2509286"/>
            <a:ext cx="3516179" cy="0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253742" y="2378625"/>
            <a:ext cx="24332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Let user open the file and use</a:t>
            </a:r>
            <a:r>
              <a:rPr kumimoji="0" lang="en-US" altLang="ko-KR" sz="9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it for designing 3D garments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23442" y="170540"/>
            <a:ext cx="3029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kumimoji="1" lang="en-US" altLang="ko-KR" sz="2400" b="1" spc="-50" dirty="0">
                <a:solidFill>
                  <a:prstClr val="black">
                    <a:lumMod val="75000"/>
                    <a:lumOff val="25000"/>
                  </a:prstClr>
                </a:solidFill>
                <a:latin typeface="Malgun Gothic" charset="-127"/>
                <a:ea typeface="Malgun Gothic" charset="-127"/>
              </a:rPr>
              <a:t>5</a:t>
            </a:r>
            <a:r>
              <a:rPr kumimoji="1" lang="en-US" altLang="ko-KR" sz="2400" b="1" spc="-5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Malgun Gothic" charset="-127"/>
                <a:ea typeface="Malgun Gothic" charset="-127"/>
              </a:rPr>
              <a:t>. Get PLM file/data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8657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 animBg="1"/>
      <p:bldP spid="30" grpId="0" animBg="1"/>
      <p:bldP spid="32" grpId="0" animBg="1"/>
      <p:bldP spid="4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9058" y="973940"/>
            <a:ext cx="4343344" cy="49682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442" y="170540"/>
            <a:ext cx="2799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kumimoji="1" lang="en-US" altLang="ko-KR" sz="2400" b="1" spc="-50" dirty="0">
                <a:solidFill>
                  <a:prstClr val="black">
                    <a:lumMod val="75000"/>
                    <a:lumOff val="25000"/>
                  </a:prstClr>
                </a:solidFill>
                <a:latin typeface="Malgun Gothic" charset="-127"/>
                <a:ea typeface="Malgun Gothic" charset="-127"/>
              </a:rPr>
              <a:t>6</a:t>
            </a:r>
            <a:r>
              <a:rPr kumimoji="1" lang="en-US" altLang="ko-KR" sz="2400" b="1" spc="-5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Malgun Gothic" charset="-127"/>
                <a:ea typeface="Malgun Gothic" charset="-127"/>
              </a:rPr>
              <a:t>. Design garment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바닥글 개체 틀 3"/>
          <p:cNvSpPr txBox="1">
            <a:spLocks/>
          </p:cNvSpPr>
          <p:nvPr/>
        </p:nvSpPr>
        <p:spPr>
          <a:xfrm>
            <a:off x="4970414" y="6312997"/>
            <a:ext cx="2028978" cy="180000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marL="0" marR="0" indent="0" algn="ctr" defTabSz="74295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" kern="12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Avenir Next" charset="0"/>
                <a:ea typeface="Avenir Next" charset="0"/>
                <a:cs typeface="Avenir Next" charset="0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4295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5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venir Next" charset="0"/>
              </a:rPr>
              <a:t>Copyright © 2019 CLO Virtual Fashion Inc. All Rights Reserved.</a:t>
            </a:r>
            <a:endParaRPr kumimoji="0" lang="en-US" altLang="ko-KR" sz="5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venir Next" charset="0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119076" y="2965390"/>
            <a:ext cx="376015" cy="452928"/>
          </a:xfrm>
          <a:prstGeom prst="rect">
            <a:avLst/>
          </a:prstGeom>
          <a:noFill/>
          <a:ln w="38100">
            <a:solidFill>
              <a:srgbClr val="64B3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직선 화살표 연결선 19"/>
          <p:cNvCxnSpPr>
            <a:stCxn id="18" idx="3"/>
          </p:cNvCxnSpPr>
          <p:nvPr/>
        </p:nvCxnSpPr>
        <p:spPr>
          <a:xfrm>
            <a:off x="4495091" y="3191854"/>
            <a:ext cx="1999714" cy="696485"/>
          </a:xfrm>
          <a:prstGeom prst="straightConnector1">
            <a:avLst/>
          </a:prstGeom>
          <a:ln w="57150">
            <a:solidFill>
              <a:srgbClr val="64B3E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111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모서리가 둥근 직사각형 49"/>
          <p:cNvSpPr/>
          <p:nvPr/>
        </p:nvSpPr>
        <p:spPr>
          <a:xfrm>
            <a:off x="7884276" y="1252933"/>
            <a:ext cx="2210006" cy="27790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Implement </a:t>
            </a:r>
            <a:r>
              <a:rPr kumimoji="0" lang="en-US" altLang="ko-K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DoFunction</a:t>
            </a: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()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44" name="직선 화살표 연결선 43"/>
          <p:cNvCxnSpPr/>
          <p:nvPr/>
        </p:nvCxnSpPr>
        <p:spPr>
          <a:xfrm flipH="1" flipV="1">
            <a:off x="9927608" y="3749395"/>
            <a:ext cx="644370" cy="1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>
            <a:stCxn id="6" idx="2"/>
          </p:cNvCxnSpPr>
          <p:nvPr/>
        </p:nvCxnSpPr>
        <p:spPr>
          <a:xfrm>
            <a:off x="1715812" y="1292636"/>
            <a:ext cx="0" cy="556536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390242" y="923304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User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7" name="직선 연결선 6"/>
          <p:cNvCxnSpPr>
            <a:stCxn id="8" idx="2"/>
          </p:cNvCxnSpPr>
          <p:nvPr/>
        </p:nvCxnSpPr>
        <p:spPr>
          <a:xfrm>
            <a:off x="6352780" y="1292636"/>
            <a:ext cx="58615" cy="556536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47536" y="923304"/>
            <a:ext cx="610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CLO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9" name="직선 연결선 8"/>
          <p:cNvCxnSpPr>
            <a:stCxn id="10" idx="2"/>
          </p:cNvCxnSpPr>
          <p:nvPr/>
        </p:nvCxnSpPr>
        <p:spPr>
          <a:xfrm>
            <a:off x="10571978" y="1292636"/>
            <a:ext cx="0" cy="556536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252820" y="923304"/>
            <a:ext cx="63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PLM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12" name="직선 화살표 연결선 11"/>
          <p:cNvCxnSpPr/>
          <p:nvPr/>
        </p:nvCxnSpPr>
        <p:spPr>
          <a:xfrm>
            <a:off x="1747485" y="1779275"/>
            <a:ext cx="3509769" cy="0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121881" y="1663859"/>
            <a:ext cx="2534668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Click “Plug-in &gt; Send to PLM” in the menu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257254" y="1656518"/>
            <a:ext cx="2092441" cy="2308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Call </a:t>
            </a:r>
            <a:r>
              <a:rPr kumimoji="0" lang="en-US" altLang="ko-KR" sz="9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DoFunction</a:t>
            </a:r>
            <a:r>
              <a:rPr kumimoji="0" lang="en-US" altLang="ko-KR" sz="9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()</a:t>
            </a: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of Plug-in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994065" y="3629804"/>
            <a:ext cx="1933543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Return the result of REST API call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27" name="직선 화살표 연결선 26"/>
          <p:cNvCxnSpPr/>
          <p:nvPr/>
        </p:nvCxnSpPr>
        <p:spPr>
          <a:xfrm>
            <a:off x="9869813" y="3206801"/>
            <a:ext cx="702165" cy="0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8119013" y="2890366"/>
            <a:ext cx="1750800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Send the </a:t>
            </a: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file/data 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to PLM with the stored PLM </a:t>
            </a: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ID/PW or token using REST API</a:t>
            </a: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367478" y="692441"/>
            <a:ext cx="1253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Plug-in Code</a:t>
            </a: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119013" y="1792139"/>
            <a:ext cx="17508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Save the current scene in </a:t>
            </a:r>
            <a:r>
              <a:rPr kumimoji="0" lang="en-US" altLang="ko-K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Zprj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en-US" altLang="ko-K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Zpac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, OBJ, Tech Pack, and </a:t>
            </a:r>
            <a:r>
              <a:rPr kumimoji="0" lang="en-US" altLang="ko-KR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etc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on a local </a:t>
            </a: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folder. You may parse the Tech Pack to get meta data like Style No and Fabric ID.</a:t>
            </a: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19" name="직선 화살표 연결선 18"/>
          <p:cNvCxnSpPr/>
          <p:nvPr/>
        </p:nvCxnSpPr>
        <p:spPr>
          <a:xfrm>
            <a:off x="7337688" y="1779275"/>
            <a:ext cx="543128" cy="0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그림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2197" y="2025199"/>
            <a:ext cx="2941640" cy="2076781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TextBox 27"/>
          <p:cNvSpPr txBox="1"/>
          <p:nvPr/>
        </p:nvSpPr>
        <p:spPr>
          <a:xfrm>
            <a:off x="323442" y="170540"/>
            <a:ext cx="43024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kumimoji="1" lang="en-US" altLang="ko-KR" sz="2400" b="1" spc="-5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Malgun Gothic" charset="-127"/>
                <a:ea typeface="Malgun Gothic" charset="-127"/>
              </a:rPr>
              <a:t>7. Send CLO file/data to PLM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2965388" y="2521010"/>
            <a:ext cx="1102409" cy="220097"/>
          </a:xfrm>
          <a:prstGeom prst="rect">
            <a:avLst/>
          </a:prstGeom>
          <a:noFill/>
          <a:ln w="38100">
            <a:solidFill>
              <a:srgbClr val="64B3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305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9" grpId="0" animBg="1"/>
      <p:bldP spid="38" grpId="0" animBg="1"/>
      <p:bldP spid="36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631" y="997580"/>
            <a:ext cx="4378252" cy="45939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442" y="170540"/>
            <a:ext cx="49230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kumimoji="1" lang="en-US" altLang="ko-KR" sz="2400" b="1" spc="-5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Malgun Gothic" charset="-127"/>
                <a:ea typeface="Malgun Gothic" charset="-127"/>
              </a:rPr>
              <a:t>8. Analyze and Save data on PLM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제목 5"/>
          <p:cNvSpPr txBox="1">
            <a:spLocks/>
          </p:cNvSpPr>
          <p:nvPr/>
        </p:nvSpPr>
        <p:spPr>
          <a:xfrm>
            <a:off x="5131626" y="886166"/>
            <a:ext cx="7060374" cy="5601533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rgbClr val="212122"/>
                </a:solidFill>
                <a:latin typeface="NanumSquare" charset="-127"/>
                <a:ea typeface="NanumSquare" charset="-127"/>
                <a:cs typeface="NanumSquare" charset="-127"/>
              </a:defRPr>
            </a:lvl1pPr>
          </a:lstStyle>
          <a:p>
            <a:pPr>
              <a:lnSpc>
                <a:spcPct val="100000"/>
              </a:lnSpc>
            </a:pPr>
            <a:r>
              <a:rPr kumimoji="1" lang="en-US" altLang="ko-KR" sz="1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Teck Pack (.</a:t>
            </a:r>
            <a:r>
              <a:rPr kumimoji="1" lang="en-US" altLang="ko-KR" sz="16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json</a:t>
            </a:r>
            <a:r>
              <a:rPr kumimoji="1" lang="en-US" altLang="ko-KR" sz="1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) sent to PLM contains all information</a:t>
            </a:r>
          </a:p>
          <a:p>
            <a:pPr>
              <a:lnSpc>
                <a:spcPct val="100000"/>
              </a:lnSpc>
            </a:pPr>
            <a:endParaRPr kumimoji="1" lang="en-US" altLang="ko-KR" sz="1600" spc="300" dirty="0">
              <a:solidFill>
                <a:schemeClr val="tx1">
                  <a:lumMod val="75000"/>
                  <a:lumOff val="25000"/>
                </a:schemeClr>
              </a:solidFill>
              <a:latin typeface="Malgun Gothic" charset="-127"/>
              <a:ea typeface="Malgun Gothic" charset="-127"/>
              <a:cs typeface="Malgun Gothic" charset="-127"/>
            </a:endParaRP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kumimoji="1" lang="en-US" altLang="ko-KR" sz="1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Data brought from PLM</a:t>
            </a:r>
          </a:p>
          <a:p>
            <a:pPr marL="742950" lvl="1" indent="-285750">
              <a:buFontTx/>
              <a:buChar char="-"/>
            </a:pPr>
            <a:endParaRPr kumimoji="1" lang="en-US" altLang="ko-KR" sz="100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Malgun Gothic" charset="-127"/>
              <a:ea typeface="Malgun Gothic" charset="-127"/>
              <a:cs typeface="Malgun Gothic" charset="-127"/>
            </a:endParaRPr>
          </a:p>
          <a:p>
            <a:pPr marL="742950" lvl="1" indent="-285750">
              <a:buFontTx/>
              <a:buChar char="-"/>
            </a:pPr>
            <a:r>
              <a:rPr kumimoji="1" lang="en-US" altLang="ko-KR" sz="1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Style No</a:t>
            </a:r>
          </a:p>
          <a:p>
            <a:pPr marL="742950" lvl="1" indent="-285750">
              <a:buFontTx/>
              <a:buChar char="-"/>
            </a:pPr>
            <a:endParaRPr kumimoji="1" lang="en-US" altLang="ko-KR" sz="100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Malgun Gothic" charset="-127"/>
              <a:ea typeface="Malgun Gothic" charset="-127"/>
              <a:cs typeface="Malgun Gothic" charset="-127"/>
            </a:endParaRPr>
          </a:p>
          <a:p>
            <a:pPr marL="742950" lvl="1" indent="-285750">
              <a:buFontTx/>
              <a:buChar char="-"/>
            </a:pPr>
            <a:r>
              <a:rPr kumimoji="1" lang="en-US" altLang="ko-KR" sz="1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Fabric, Trim ID</a:t>
            </a:r>
          </a:p>
          <a:p>
            <a:pPr marL="742950" lvl="1" indent="-285750">
              <a:buFontTx/>
              <a:buChar char="-"/>
            </a:pPr>
            <a:endParaRPr kumimoji="1" lang="en-US" altLang="ko-KR" sz="100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Malgun Gothic" charset="-127"/>
              <a:ea typeface="Malgun Gothic" charset="-127"/>
              <a:cs typeface="Malgun Gothic" charset="-127"/>
            </a:endParaRPr>
          </a:p>
          <a:p>
            <a:pPr marL="742950" lvl="1" indent="-285750">
              <a:buFontTx/>
              <a:buChar char="-"/>
            </a:pPr>
            <a:r>
              <a:rPr kumimoji="1" lang="en-US" altLang="ko-KR" sz="1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Organization data (Brand, Season, Line,…)</a:t>
            </a:r>
          </a:p>
          <a:p>
            <a:pPr marL="742950" lvl="1" indent="-285750">
              <a:buFontTx/>
              <a:buChar char="-"/>
            </a:pPr>
            <a:endParaRPr kumimoji="1" lang="en-US" altLang="ko-KR" sz="100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Malgun Gothic" charset="-127"/>
              <a:ea typeface="Malgun Gothic" charset="-127"/>
              <a:cs typeface="Malgun Gothic" charset="-127"/>
            </a:endParaRPr>
          </a:p>
          <a:p>
            <a:pPr lvl="1"/>
            <a:r>
              <a:rPr kumimoji="1" lang="en-US" altLang="ko-KR" sz="1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* Based </a:t>
            </a:r>
            <a:r>
              <a:rPr kumimoji="1" lang="en-US" altLang="ko-KR" sz="1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on this information, you can decide on where to store the file (send from CLO) in </a:t>
            </a:r>
            <a:r>
              <a:rPr kumimoji="1" lang="en-US" altLang="ko-KR" sz="1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PLM</a:t>
            </a:r>
          </a:p>
          <a:p>
            <a:pPr lvl="1"/>
            <a:endParaRPr kumimoji="1" lang="en-US" altLang="ko-KR" sz="100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Malgun Gothic" charset="-127"/>
              <a:ea typeface="Malgun Gothic" charset="-127"/>
              <a:cs typeface="Malgun Gothic" charset="-127"/>
            </a:endParaRPr>
          </a:p>
          <a:p>
            <a:pPr lvl="1"/>
            <a:r>
              <a:rPr kumimoji="1" lang="en-US" altLang="ko-KR" sz="1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* Meta Data sections for Garment(Style), Fabric, Trim in Tech Pack (.</a:t>
            </a:r>
            <a:r>
              <a:rPr kumimoji="1" lang="en-US" altLang="ko-KR" sz="1000" spc="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json</a:t>
            </a:r>
            <a:r>
              <a:rPr kumimoji="1" lang="en-US" altLang="ko-KR" sz="1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) </a:t>
            </a:r>
            <a:r>
              <a:rPr kumimoji="1" lang="en-US" altLang="ko-KR" sz="1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file ( </a:t>
            </a:r>
            <a:r>
              <a:rPr kumimoji="1" lang="en-US" altLang="ko-KR" sz="1000" spc="300" dirty="0" smtClean="0">
                <a:solidFill>
                  <a:srgbClr val="FF0000"/>
                </a:solidFill>
                <a:latin typeface="Malgun Gothic" charset="-127"/>
                <a:ea typeface="Malgun Gothic" charset="-127"/>
                <a:cs typeface="Malgun Gothic" charset="-127"/>
              </a:rPr>
              <a:t>New</a:t>
            </a:r>
            <a:r>
              <a:rPr kumimoji="1" lang="en-US" altLang="ko-KR" sz="1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 )</a:t>
            </a:r>
            <a:endParaRPr kumimoji="1" lang="en-US" altLang="ko-KR" sz="1000" spc="300" dirty="0">
              <a:solidFill>
                <a:schemeClr val="tx1">
                  <a:lumMod val="75000"/>
                  <a:lumOff val="25000"/>
                </a:schemeClr>
              </a:solidFill>
              <a:latin typeface="Malgun Gothic" charset="-127"/>
              <a:ea typeface="Malgun Gothic" charset="-127"/>
              <a:cs typeface="Malgun Gothic" charset="-127"/>
            </a:endParaRPr>
          </a:p>
          <a:p>
            <a:pPr marL="285750" indent="-285750">
              <a:lnSpc>
                <a:spcPct val="100000"/>
              </a:lnSpc>
              <a:buFontTx/>
              <a:buChar char="-"/>
            </a:pPr>
            <a:endParaRPr kumimoji="1" lang="en-US" altLang="ko-KR" sz="1600" spc="300" dirty="0">
              <a:solidFill>
                <a:schemeClr val="tx1">
                  <a:lumMod val="75000"/>
                  <a:lumOff val="25000"/>
                </a:schemeClr>
              </a:solidFill>
              <a:latin typeface="Malgun Gothic" charset="-127"/>
              <a:ea typeface="Malgun Gothic" charset="-127"/>
              <a:cs typeface="Malgun Gothic" charset="-127"/>
            </a:endParaRP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kumimoji="1" lang="en-US" altLang="ko-KR" sz="1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Data created in CLO</a:t>
            </a:r>
          </a:p>
          <a:p>
            <a:pPr marL="742950" lvl="1" indent="-285750">
              <a:buFontTx/>
              <a:buChar char="-"/>
            </a:pPr>
            <a:r>
              <a:rPr kumimoji="1" lang="en-US" altLang="ko-KR" sz="1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Thumbnail of each item(pattern, fabric, trim, graphic, colorway)</a:t>
            </a:r>
          </a:p>
          <a:p>
            <a:pPr marL="742950" lvl="1" indent="-285750">
              <a:buFontTx/>
              <a:buChar char="-"/>
            </a:pPr>
            <a:endParaRPr kumimoji="1" lang="en-US" altLang="ko-KR" sz="100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Malgun Gothic" charset="-127"/>
              <a:ea typeface="Malgun Gothic" charset="-127"/>
              <a:cs typeface="Malgun Gothic" charset="-127"/>
            </a:endParaRPr>
          </a:p>
          <a:p>
            <a:pPr marL="742950" lvl="1" indent="-285750">
              <a:buFontTx/>
              <a:buChar char="-"/>
            </a:pPr>
            <a:r>
              <a:rPr kumimoji="1" lang="en-US" altLang="ko-KR" sz="1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The number of each item</a:t>
            </a:r>
          </a:p>
          <a:p>
            <a:pPr marL="742950" lvl="1" indent="-285750">
              <a:buFontTx/>
              <a:buChar char="-"/>
            </a:pPr>
            <a:endParaRPr kumimoji="1" lang="en-US" altLang="ko-KR" sz="100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Malgun Gothic" charset="-127"/>
              <a:ea typeface="Malgun Gothic" charset="-127"/>
              <a:cs typeface="Malgun Gothic" charset="-127"/>
            </a:endParaRPr>
          </a:p>
          <a:p>
            <a:pPr marL="742950" lvl="1" indent="-285750">
              <a:buFontTx/>
              <a:buChar char="-"/>
            </a:pPr>
            <a:r>
              <a:rPr kumimoji="1" lang="en-US" altLang="ko-KR" sz="1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Information about each item</a:t>
            </a:r>
          </a:p>
          <a:p>
            <a:pPr marL="1200150" lvl="2" indent="-285750">
              <a:buFontTx/>
              <a:buChar char="-"/>
            </a:pPr>
            <a:endParaRPr kumimoji="1" lang="en-US" altLang="ko-KR" sz="100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Malgun Gothic" charset="-127"/>
              <a:ea typeface="Malgun Gothic" charset="-127"/>
              <a:cs typeface="Malgun Gothic" charset="-127"/>
            </a:endParaRPr>
          </a:p>
          <a:p>
            <a:pPr marL="1200150" lvl="2" indent="-285750">
              <a:buFontTx/>
              <a:buChar char="-"/>
            </a:pPr>
            <a:r>
              <a:rPr kumimoji="1" lang="en-US" altLang="ko-KR" sz="1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Fabric consumption, button weight</a:t>
            </a:r>
          </a:p>
          <a:p>
            <a:pPr marL="1200150" lvl="2" indent="-285750">
              <a:buFontTx/>
              <a:buChar char="-"/>
            </a:pPr>
            <a:endParaRPr kumimoji="1" lang="en-US" altLang="ko-KR" sz="100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Malgun Gothic" charset="-127"/>
              <a:ea typeface="Malgun Gothic" charset="-127"/>
              <a:cs typeface="Malgun Gothic" charset="-127"/>
            </a:endParaRPr>
          </a:p>
          <a:p>
            <a:pPr marL="1200150" lvl="2" indent="-285750">
              <a:buFontTx/>
              <a:buChar char="-"/>
            </a:pPr>
            <a:r>
              <a:rPr kumimoji="1" lang="en-US" altLang="ko-KR" sz="1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How many each fabric/trim/graphic is used</a:t>
            </a:r>
          </a:p>
          <a:p>
            <a:pPr marL="1200150" lvl="2" indent="-285750">
              <a:buFontTx/>
              <a:buChar char="-"/>
            </a:pPr>
            <a:endParaRPr kumimoji="1" lang="en-US" altLang="ko-KR" sz="100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Malgun Gothic" charset="-127"/>
              <a:ea typeface="Malgun Gothic" charset="-127"/>
              <a:cs typeface="Malgun Gothic" charset="-127"/>
            </a:endParaRPr>
          </a:p>
          <a:p>
            <a:pPr marL="1200150" lvl="2" indent="-285750">
              <a:buFontTx/>
              <a:buChar char="-"/>
            </a:pPr>
            <a:r>
              <a:rPr kumimoji="1" lang="en-US" altLang="ko-KR" sz="1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…</a:t>
            </a:r>
          </a:p>
          <a:p>
            <a:pPr>
              <a:lnSpc>
                <a:spcPct val="100000"/>
              </a:lnSpc>
            </a:pPr>
            <a:endParaRPr kumimoji="1" lang="en-US" altLang="ko-KR" sz="160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Malgun Gothic" charset="-127"/>
              <a:ea typeface="Malgun Gothic" charset="-127"/>
              <a:cs typeface="Malgun Gothic" charset="-127"/>
            </a:endParaRPr>
          </a:p>
          <a:p>
            <a:pPr>
              <a:lnSpc>
                <a:spcPct val="100000"/>
              </a:lnSpc>
            </a:pPr>
            <a:endParaRPr kumimoji="1" lang="en-US" altLang="ko-KR" sz="160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Malgun Gothic" charset="-127"/>
              <a:ea typeface="Malgun Gothic" charset="-127"/>
              <a:cs typeface="Malgun Gothic" charset="-127"/>
            </a:endParaRPr>
          </a:p>
        </p:txBody>
      </p:sp>
      <p:sp>
        <p:nvSpPr>
          <p:cNvPr id="9" name="바닥글 개체 틀 3"/>
          <p:cNvSpPr txBox="1">
            <a:spLocks/>
          </p:cNvSpPr>
          <p:nvPr/>
        </p:nvSpPr>
        <p:spPr>
          <a:xfrm>
            <a:off x="5081511" y="6586462"/>
            <a:ext cx="2028978" cy="180000"/>
          </a:xfrm>
          <a:prstGeom prst="rect">
            <a:avLst/>
          </a:prstGeom>
        </p:spPr>
        <p:txBody>
          <a:bodyPr anchor="ctr"/>
          <a:lstStyle>
            <a:defPPr>
              <a:defRPr lang="ko-KR"/>
            </a:defPPr>
            <a:lvl1pPr marL="0" marR="0" indent="0" algn="ctr" defTabSz="74295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" kern="12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Avenir Next" charset="0"/>
                <a:ea typeface="Avenir Next" charset="0"/>
                <a:cs typeface="Avenir Next" charset="0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4295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5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venir Next" charset="0"/>
              </a:rPr>
              <a:t>Copyright © 2019 CLO Virtual Fashion Inc. All Rights Reserved.</a:t>
            </a:r>
            <a:endParaRPr kumimoji="0" lang="en-US" altLang="ko-KR" sz="5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87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/>
          <p:cNvSpPr txBox="1">
            <a:spLocks/>
          </p:cNvSpPr>
          <p:nvPr/>
        </p:nvSpPr>
        <p:spPr>
          <a:xfrm>
            <a:off x="724845" y="1488215"/>
            <a:ext cx="11134646" cy="58477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rgbClr val="212122"/>
                </a:solidFill>
                <a:latin typeface="NanumSquare" charset="-127"/>
                <a:ea typeface="NanumSquare" charset="-127"/>
                <a:cs typeface="NanumSquare" charset="-127"/>
              </a:defRPr>
            </a:lvl1pPr>
          </a:lstStyle>
          <a:p>
            <a:pPr>
              <a:lnSpc>
                <a:spcPct val="100000"/>
              </a:lnSpc>
            </a:pPr>
            <a:r>
              <a:rPr kumimoji="1" lang="en-US" altLang="ko-KR" sz="1600" b="1" spc="300" dirty="0" smtClean="0">
                <a:solidFill>
                  <a:srgbClr val="00B0F0"/>
                </a:solidFill>
                <a:latin typeface="Malgun Gothic" charset="-127"/>
                <a:ea typeface="Malgun Gothic" charset="-127"/>
                <a:cs typeface="Malgun Gothic" charset="-127"/>
              </a:rPr>
              <a:t>Blue </a:t>
            </a:r>
            <a:r>
              <a:rPr kumimoji="1" lang="en-US" altLang="ko-KR" sz="1600" b="1" spc="300" dirty="0">
                <a:solidFill>
                  <a:srgbClr val="00B0F0"/>
                </a:solidFill>
                <a:latin typeface="Malgun Gothic" charset="-127"/>
                <a:ea typeface="Malgun Gothic" charset="-127"/>
                <a:cs typeface="Malgun Gothic" charset="-127"/>
              </a:rPr>
              <a:t>part</a:t>
            </a:r>
            <a:r>
              <a:rPr kumimoji="1" lang="en-US" altLang="ko-KR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 : </a:t>
            </a:r>
            <a:r>
              <a:rPr kumimoji="1" lang="en-US" altLang="ko-KR" sz="1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should be implemented by your developers – Plug-in, </a:t>
            </a:r>
            <a:r>
              <a:rPr kumimoji="1" lang="en-US" altLang="ko-KR" sz="1600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LibraryWindowInterface</a:t>
            </a:r>
            <a:endParaRPr kumimoji="1" lang="en-US" altLang="ko-KR" sz="160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Malgun Gothic" charset="-127"/>
              <a:ea typeface="Malgun Gothic" charset="-127"/>
              <a:cs typeface="Malgun Gothic" charset="-127"/>
            </a:endParaRPr>
          </a:p>
        </p:txBody>
      </p:sp>
      <p:sp>
        <p:nvSpPr>
          <p:cNvPr id="5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5081511" y="6586462"/>
            <a:ext cx="2028978" cy="180000"/>
          </a:xfrm>
          <a:prstGeom prst="rect">
            <a:avLst/>
          </a:prstGeom>
        </p:spPr>
        <p:txBody>
          <a:bodyPr/>
          <a:lstStyle/>
          <a:p>
            <a:r>
              <a:rPr lang="en-US" altLang="ko-KR" dirty="0" smtClean="0"/>
              <a:t>Copyright © 2019 CLO Virtual Fashion Inc. All Rights Reserved.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59793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5081511" y="6586462"/>
            <a:ext cx="2028978" cy="180000"/>
          </a:xfrm>
          <a:prstGeom prst="rect">
            <a:avLst/>
          </a:prstGeom>
        </p:spPr>
        <p:txBody>
          <a:bodyPr/>
          <a:lstStyle/>
          <a:p>
            <a:r>
              <a:rPr lang="en-US" altLang="ko-KR" dirty="0" smtClean="0"/>
              <a:t>Copyright © 2019 CLO Virtual Fashion Inc. All Rights Reserved.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46706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 smtClean="0"/>
              <a:t>Copyright © 2019 CLO Virtual Fashion Inc. All Rights Reserved.</a:t>
            </a:r>
            <a:endParaRPr lang="en-US" altLang="ko-KR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94605" y="155148"/>
            <a:ext cx="11724667" cy="779701"/>
          </a:xfrm>
        </p:spPr>
        <p:txBody>
          <a:bodyPr>
            <a:noAutofit/>
          </a:bodyPr>
          <a:lstStyle/>
          <a:p>
            <a:r>
              <a:rPr kumimoji="1" lang="en-US" altLang="ko-KR" sz="2400" dirty="0" smtClean="0"/>
              <a:t>About CLO API</a:t>
            </a:r>
            <a:endParaRPr kumimoji="1" lang="ko-KR" altLang="en-US" sz="2400" dirty="0"/>
          </a:p>
        </p:txBody>
      </p:sp>
      <p:sp>
        <p:nvSpPr>
          <p:cNvPr id="6" name="제목 5"/>
          <p:cNvSpPr txBox="1">
            <a:spLocks/>
          </p:cNvSpPr>
          <p:nvPr/>
        </p:nvSpPr>
        <p:spPr>
          <a:xfrm>
            <a:off x="674036" y="1144496"/>
            <a:ext cx="10965803" cy="447507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rgbClr val="212122"/>
                </a:solidFill>
                <a:latin typeface="NanumSquare" charset="-127"/>
                <a:ea typeface="NanumSquare" charset="-127"/>
                <a:cs typeface="NanumSquare" charset="-127"/>
              </a:defRPr>
            </a:lvl1pPr>
          </a:lstStyle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kumimoji="1" lang="en-US" altLang="ko-KR" sz="2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For Both Windows and Mac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kumimoji="1" lang="en-US" altLang="ko-KR" sz="2000" spc="300" dirty="0">
              <a:solidFill>
                <a:schemeClr val="tx1">
                  <a:lumMod val="75000"/>
                  <a:lumOff val="25000"/>
                </a:schemeClr>
              </a:solidFill>
              <a:latin typeface="Malgun Gothic" charset="-127"/>
              <a:ea typeface="Malgun Gothic" charset="-127"/>
              <a:cs typeface="Malgun Gothic" charset="-127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kumimoji="1" lang="en-US" altLang="ko-KR" sz="2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C++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kumimoji="1" lang="en-US" altLang="ko-KR" sz="200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Malgun Gothic" charset="-127"/>
              <a:ea typeface="Malgun Gothic" charset="-127"/>
              <a:cs typeface="Malgun Gothic" charset="-127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kumimoji="1" lang="en-US" altLang="ko-KR" sz="2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The first version has been released with CLO v5.0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kumimoji="1" lang="en-US" altLang="ko-KR" sz="200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Malgun Gothic" charset="-127"/>
              <a:ea typeface="Malgun Gothic" charset="-127"/>
              <a:cs typeface="Malgun Gothic" charset="-127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kumimoji="1" lang="en-US" altLang="ko-KR" sz="20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Use cases</a:t>
            </a:r>
            <a:endParaRPr kumimoji="1" lang="en-US" altLang="ko-KR" sz="2000" spc="300" dirty="0">
              <a:solidFill>
                <a:schemeClr val="tx1">
                  <a:lumMod val="75000"/>
                  <a:lumOff val="25000"/>
                </a:schemeClr>
              </a:solidFill>
              <a:latin typeface="Malgun Gothic" charset="-127"/>
              <a:ea typeface="Malgun Gothic" charset="-127"/>
              <a:cs typeface="Malgun Gothic" charset="-12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kumimoji="1" lang="en-US" altLang="ko-KR" sz="160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Malgun Gothic" charset="-127"/>
              <a:ea typeface="Malgun Gothic" charset="-127"/>
              <a:cs typeface="Malgun Gothic" charset="-127"/>
            </a:endParaRPr>
          </a:p>
          <a:p>
            <a:pPr marL="800100" lvl="1" indent="-342900">
              <a:buFont typeface="+mj-lt"/>
              <a:buAutoNum type="arabicPeriod"/>
            </a:pPr>
            <a:r>
              <a:rPr kumimoji="1" lang="en-US" altLang="ko-KR" sz="1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For </a:t>
            </a:r>
            <a:r>
              <a:rPr kumimoji="1" lang="en-US" altLang="ko-KR" sz="1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creating </a:t>
            </a:r>
            <a:r>
              <a:rPr kumimoji="1" lang="en-US" altLang="ko-KR" sz="1600" spc="300" dirty="0" smtClean="0">
                <a:solidFill>
                  <a:srgbClr val="64B3E8"/>
                </a:solidFill>
                <a:latin typeface="Malgun Gothic" charset="-127"/>
                <a:ea typeface="Malgun Gothic" charset="-127"/>
                <a:cs typeface="Malgun Gothic" charset="-127"/>
              </a:rPr>
              <a:t>PLUG-INs</a:t>
            </a:r>
            <a:r>
              <a:rPr kumimoji="1" lang="en-US" altLang="ko-KR" sz="1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 </a:t>
            </a:r>
            <a:r>
              <a:rPr kumimoji="1" lang="en-US" altLang="ko-KR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to extend the functionality of CLO</a:t>
            </a:r>
          </a:p>
          <a:p>
            <a:pPr marL="800100" lvl="1" indent="-342900">
              <a:buFont typeface="+mj-lt"/>
              <a:buAutoNum type="arabicPeriod"/>
            </a:pPr>
            <a:endParaRPr kumimoji="1" lang="en-US" altLang="ko-KR" sz="1600" spc="300" dirty="0">
              <a:solidFill>
                <a:schemeClr val="tx1">
                  <a:lumMod val="75000"/>
                  <a:lumOff val="25000"/>
                </a:schemeClr>
              </a:solidFill>
              <a:latin typeface="Malgun Gothic" charset="-127"/>
              <a:ea typeface="Malgun Gothic" charset="-127"/>
              <a:cs typeface="Malgun Gothic" charset="-127"/>
            </a:endParaRPr>
          </a:p>
          <a:p>
            <a:pPr marL="800100" lvl="1" indent="-342900">
              <a:buFont typeface="+mj-lt"/>
              <a:buAutoNum type="arabicPeriod"/>
            </a:pPr>
            <a:r>
              <a:rPr kumimoji="1" lang="en-US" altLang="ko-KR" sz="1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CLO </a:t>
            </a:r>
            <a:r>
              <a:rPr kumimoji="1" lang="en-US" altLang="ko-KR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Library Window </a:t>
            </a:r>
            <a:r>
              <a:rPr kumimoji="1" lang="en-US" altLang="ko-KR" sz="1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Customization to transfer data </a:t>
            </a:r>
            <a:r>
              <a:rPr kumimoji="1" lang="en-US" altLang="ko-KR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from external systems like </a:t>
            </a:r>
            <a:r>
              <a:rPr kumimoji="1" lang="en-US" altLang="ko-KR" sz="1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PDM/PLM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kumimoji="1" lang="en-US" altLang="ko-KR" sz="180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Malgun Gothic" charset="-127"/>
              <a:ea typeface="Malgun Gothic" charset="-127"/>
              <a:cs typeface="Malgun Gothic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ko-KR" sz="18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Link to download</a:t>
            </a:r>
            <a:r>
              <a:rPr kumimoji="1" lang="en-US" altLang="ko-KR" sz="18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 API/</a:t>
            </a:r>
            <a:r>
              <a:rPr kumimoji="1" lang="en-US" altLang="ko-KR" sz="18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SDK Package </a:t>
            </a:r>
            <a:r>
              <a:rPr kumimoji="1" lang="en-US" altLang="ko-KR" sz="18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and </a:t>
            </a:r>
            <a:r>
              <a:rPr kumimoji="1" lang="en-US" altLang="ko-KR" sz="18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Manual </a:t>
            </a:r>
            <a:r>
              <a:rPr kumimoji="1" lang="en-US" altLang="ko-KR" sz="18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(</a:t>
            </a:r>
            <a:r>
              <a:rPr kumimoji="1" lang="en-US" altLang="ko-KR" sz="1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https://</a:t>
            </a:r>
            <a:r>
              <a:rPr kumimoji="1" lang="en-US" altLang="ko-KR" sz="18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support.clo3d.com/hc/en-us/articles/360017616633-CLO-API-SDK-Guide)</a:t>
            </a:r>
          </a:p>
        </p:txBody>
      </p:sp>
    </p:spTree>
    <p:extLst>
      <p:ext uri="{BB962C8B-B14F-4D97-AF65-F5344CB8AC3E}">
        <p14:creationId xmlns:p14="http://schemas.microsoft.com/office/powerpoint/2010/main" val="239789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96000" y="3283898"/>
            <a:ext cx="9000000" cy="351615"/>
          </a:xfrm>
        </p:spPr>
        <p:txBody>
          <a:bodyPr>
            <a:normAutofit/>
          </a:bodyPr>
          <a:lstStyle/>
          <a:p>
            <a:r>
              <a:rPr kumimoji="1" lang="en-US" altLang="ko-KR" spc="0" dirty="0" smtClean="0"/>
              <a:t>Overview</a:t>
            </a:r>
            <a:endParaRPr kumimoji="1" lang="ko-KR" altLang="en-US" spc="0" dirty="0"/>
          </a:p>
        </p:txBody>
      </p:sp>
    </p:spTree>
    <p:extLst>
      <p:ext uri="{BB962C8B-B14F-4D97-AF65-F5344CB8AC3E}">
        <p14:creationId xmlns:p14="http://schemas.microsoft.com/office/powerpoint/2010/main" val="292143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직사각형 30"/>
          <p:cNvSpPr/>
          <p:nvPr/>
        </p:nvSpPr>
        <p:spPr>
          <a:xfrm>
            <a:off x="152146" y="471959"/>
            <a:ext cx="8745415" cy="623142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245" y="1114417"/>
            <a:ext cx="3876941" cy="2546939"/>
          </a:xfrm>
          <a:prstGeom prst="rect">
            <a:avLst/>
          </a:prstGeom>
        </p:spPr>
      </p:pic>
      <p:pic>
        <p:nvPicPr>
          <p:cNvPr id="1026" name="Picture 2" descr="network_examples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20" t="6519" r="12433" b="75324"/>
          <a:stretch/>
        </p:blipFill>
        <p:spPr bwMode="auto">
          <a:xfrm>
            <a:off x="9315938" y="513255"/>
            <a:ext cx="2574633" cy="282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그룹 8"/>
          <p:cNvGrpSpPr/>
          <p:nvPr/>
        </p:nvGrpSpPr>
        <p:grpSpPr>
          <a:xfrm>
            <a:off x="4605186" y="2234761"/>
            <a:ext cx="5124968" cy="699478"/>
            <a:chOff x="4605186" y="2234761"/>
            <a:chExt cx="5124968" cy="699478"/>
          </a:xfrm>
        </p:grpSpPr>
        <p:cxnSp>
          <p:nvCxnSpPr>
            <p:cNvPr id="21" name="직선 화살표 연결선 20"/>
            <p:cNvCxnSpPr/>
            <p:nvPr/>
          </p:nvCxnSpPr>
          <p:spPr>
            <a:xfrm flipV="1">
              <a:off x="4605186" y="2547815"/>
              <a:ext cx="5124968" cy="36685"/>
            </a:xfrm>
            <a:prstGeom prst="straightConnector1">
              <a:avLst/>
            </a:prstGeom>
            <a:ln w="57150">
              <a:solidFill>
                <a:schemeClr val="accent2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모서리가 둥근 직사각형 3"/>
            <p:cNvSpPr/>
            <p:nvPr/>
          </p:nvSpPr>
          <p:spPr>
            <a:xfrm>
              <a:off x="6041543" y="2234761"/>
              <a:ext cx="2149231" cy="699478"/>
            </a:xfrm>
            <a:prstGeom prst="roundRect">
              <a:avLst/>
            </a:prstGeom>
            <a:solidFill>
              <a:srgbClr val="64B3E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/>
                <a:t>REST API</a:t>
              </a:r>
              <a:endParaRPr lang="ko-KR" altLang="en-US" dirty="0"/>
            </a:p>
          </p:txBody>
        </p:sp>
      </p:grpSp>
      <p:grpSp>
        <p:nvGrpSpPr>
          <p:cNvPr id="11" name="그룹 10"/>
          <p:cNvGrpSpPr/>
          <p:nvPr/>
        </p:nvGrpSpPr>
        <p:grpSpPr>
          <a:xfrm>
            <a:off x="1406770" y="1172946"/>
            <a:ext cx="8323384" cy="699477"/>
            <a:chOff x="1406770" y="1172946"/>
            <a:chExt cx="8323384" cy="699477"/>
          </a:xfrm>
        </p:grpSpPr>
        <p:cxnSp>
          <p:nvCxnSpPr>
            <p:cNvPr id="24" name="직선 화살표 연결선 23"/>
            <p:cNvCxnSpPr/>
            <p:nvPr/>
          </p:nvCxnSpPr>
          <p:spPr>
            <a:xfrm flipH="1">
              <a:off x="1406770" y="1522684"/>
              <a:ext cx="8323384" cy="1"/>
            </a:xfrm>
            <a:prstGeom prst="straightConnector1">
              <a:avLst/>
            </a:prstGeom>
            <a:ln w="571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모서리가 둥근 직사각형 5"/>
            <p:cNvSpPr/>
            <p:nvPr/>
          </p:nvSpPr>
          <p:spPr>
            <a:xfrm>
              <a:off x="5418034" y="1172946"/>
              <a:ext cx="3003295" cy="699477"/>
            </a:xfrm>
            <a:prstGeom prst="roundRect">
              <a:avLst/>
            </a:prstGeom>
            <a:solidFill>
              <a:srgbClr val="64B3E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/>
                <a:t>Library Window Interface</a:t>
              </a:r>
              <a:endParaRPr lang="ko-KR" altLang="en-US" dirty="0"/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2969590" y="3670047"/>
            <a:ext cx="1555264" cy="3048001"/>
            <a:chOff x="2969590" y="3670047"/>
            <a:chExt cx="1555264" cy="3048001"/>
          </a:xfrm>
        </p:grpSpPr>
        <p:cxnSp>
          <p:nvCxnSpPr>
            <p:cNvPr id="13" name="직선 화살표 연결선 12"/>
            <p:cNvCxnSpPr>
              <a:endCxn id="7" idx="0"/>
            </p:cNvCxnSpPr>
            <p:nvPr/>
          </p:nvCxnSpPr>
          <p:spPr>
            <a:xfrm flipH="1">
              <a:off x="3747222" y="3670047"/>
              <a:ext cx="4164" cy="1578504"/>
            </a:xfrm>
            <a:prstGeom prst="straightConnector1">
              <a:avLst/>
            </a:prstGeom>
            <a:ln w="571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모서리가 둥근 직사각형 7"/>
            <p:cNvSpPr/>
            <p:nvPr/>
          </p:nvSpPr>
          <p:spPr>
            <a:xfrm>
              <a:off x="2969590" y="4105214"/>
              <a:ext cx="1555264" cy="699477"/>
            </a:xfrm>
            <a:prstGeom prst="roundRect">
              <a:avLst/>
            </a:prstGeom>
            <a:solidFill>
              <a:srgbClr val="64B3E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/>
                <a:t>Export API</a:t>
              </a:r>
              <a:endParaRPr lang="ko-KR" altLang="en-US" dirty="0"/>
            </a:p>
          </p:txBody>
        </p:sp>
        <p:sp>
          <p:nvSpPr>
            <p:cNvPr id="7" name="순서도: 문서 6"/>
            <p:cNvSpPr/>
            <p:nvPr/>
          </p:nvSpPr>
          <p:spPr>
            <a:xfrm>
              <a:off x="2969590" y="5248551"/>
              <a:ext cx="1555264" cy="1469497"/>
            </a:xfrm>
            <a:prstGeom prst="flowChartDocument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Files</a:t>
              </a:r>
            </a:p>
            <a:p>
              <a:pPr algn="ctr"/>
              <a:endParaRPr lang="en-US" altLang="ko-KR" sz="800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/>
              <a:r>
                <a:rPr lang="en-US" altLang="ko-KR" sz="8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Tech Pack / BOM</a:t>
              </a:r>
            </a:p>
            <a:p>
              <a:pPr algn="ctr"/>
              <a:r>
                <a:rPr lang="en-US" altLang="ko-KR" sz="8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Scene (</a:t>
              </a:r>
              <a:r>
                <a:rPr lang="en-US" altLang="ko-KR" sz="8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ZPrj</a:t>
              </a:r>
              <a:r>
                <a:rPr lang="en-US" altLang="ko-KR" sz="8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/>
              <a:r>
                <a:rPr lang="en-US" altLang="ko-KR" sz="8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Garment (</a:t>
              </a:r>
              <a:r>
                <a:rPr lang="en-US" altLang="ko-KR" sz="8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Zpac</a:t>
              </a:r>
              <a:r>
                <a:rPr lang="en-US" altLang="ko-KR" sz="8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/>
              <a:r>
                <a:rPr lang="en-US" altLang="ko-KR" sz="8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Avatar (AVT)</a:t>
              </a:r>
            </a:p>
            <a:p>
              <a:pPr algn="ctr"/>
              <a:r>
                <a:rPr lang="en-US" altLang="ko-KR" sz="8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Images (PNG, JPG,…)</a:t>
              </a:r>
            </a:p>
            <a:p>
              <a:pPr algn="ctr"/>
              <a:r>
                <a:rPr lang="en-US" altLang="ko-KR" sz="8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Trim (</a:t>
              </a:r>
              <a:r>
                <a:rPr lang="en-US" altLang="ko-KR" sz="8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Obj</a:t>
              </a:r>
              <a:r>
                <a:rPr lang="en-US" altLang="ko-KR" sz="8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/>
              <a:r>
                <a:rPr lang="en-US" altLang="ko-KR" sz="11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…</a:t>
              </a:r>
              <a:endParaRPr lang="ko-KR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835987" y="3670049"/>
            <a:ext cx="1555264" cy="3048000"/>
            <a:chOff x="835987" y="3670049"/>
            <a:chExt cx="1555264" cy="3048000"/>
          </a:xfrm>
        </p:grpSpPr>
        <p:cxnSp>
          <p:nvCxnSpPr>
            <p:cNvPr id="18" name="직선 화살표 연결선 17"/>
            <p:cNvCxnSpPr>
              <a:stCxn id="17" idx="0"/>
            </p:cNvCxnSpPr>
            <p:nvPr/>
          </p:nvCxnSpPr>
          <p:spPr>
            <a:xfrm flipV="1">
              <a:off x="1613619" y="3670049"/>
              <a:ext cx="0" cy="1578502"/>
            </a:xfrm>
            <a:prstGeom prst="straightConnector1">
              <a:avLst/>
            </a:prstGeom>
            <a:ln w="571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모서리가 둥근 직사각형 9"/>
            <p:cNvSpPr/>
            <p:nvPr/>
          </p:nvSpPr>
          <p:spPr>
            <a:xfrm>
              <a:off x="835987" y="4105214"/>
              <a:ext cx="1555264" cy="699477"/>
            </a:xfrm>
            <a:prstGeom prst="roundRect">
              <a:avLst/>
            </a:prstGeom>
            <a:solidFill>
              <a:srgbClr val="64B3E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/>
                <a:t>Import API</a:t>
              </a:r>
              <a:endParaRPr lang="ko-KR" altLang="en-US" dirty="0"/>
            </a:p>
          </p:txBody>
        </p:sp>
        <p:sp>
          <p:nvSpPr>
            <p:cNvPr id="17" name="순서도: 문서 16"/>
            <p:cNvSpPr/>
            <p:nvPr/>
          </p:nvSpPr>
          <p:spPr>
            <a:xfrm>
              <a:off x="835987" y="5248551"/>
              <a:ext cx="1555264" cy="1469498"/>
            </a:xfrm>
            <a:prstGeom prst="flowChartDocument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altLang="ko-KR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Files</a:t>
              </a:r>
            </a:p>
            <a:p>
              <a:pPr algn="ctr"/>
              <a:endParaRPr lang="en-US" altLang="ko-KR" sz="800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algn="ctr"/>
              <a:r>
                <a:rPr lang="en-US" altLang="ko-KR" sz="8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Scene (</a:t>
              </a:r>
              <a:r>
                <a:rPr lang="en-US" altLang="ko-KR" sz="8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ZPrj</a:t>
              </a:r>
              <a:r>
                <a:rPr lang="en-US" altLang="ko-KR" sz="8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/>
              <a:r>
                <a:rPr lang="en-US" altLang="ko-KR" sz="8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Garment (</a:t>
              </a:r>
              <a:r>
                <a:rPr lang="en-US" altLang="ko-KR" sz="800" dirty="0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Zpac</a:t>
              </a:r>
              <a:r>
                <a:rPr lang="en-US" altLang="ko-KR" sz="8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/>
              <a:r>
                <a:rPr lang="en-US" altLang="ko-KR" sz="8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Avatar (AVT)</a:t>
              </a:r>
            </a:p>
            <a:p>
              <a:pPr algn="ctr"/>
              <a:r>
                <a:rPr lang="en-US" altLang="ko-KR" sz="8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Fabric (</a:t>
              </a:r>
              <a:r>
                <a:rPr lang="en-US" altLang="ko-KR" sz="800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Zfab</a:t>
              </a:r>
              <a:r>
                <a:rPr lang="en-US" altLang="ko-KR" sz="8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/>
              <a:r>
                <a:rPr lang="en-US" altLang="ko-KR" sz="8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…</a:t>
              </a:r>
            </a:p>
          </p:txBody>
        </p:sp>
      </p:grpSp>
      <p:pic>
        <p:nvPicPr>
          <p:cNvPr id="1028" name="Picture 4" descr="Image result for clo3d logo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09" t="36307" r="15467" b="35795"/>
          <a:stretch/>
        </p:blipFill>
        <p:spPr bwMode="auto">
          <a:xfrm>
            <a:off x="2295610" y="691658"/>
            <a:ext cx="742210" cy="300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9618709" y="3507529"/>
            <a:ext cx="21278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 smtClean="0"/>
              <a:t>External System</a:t>
            </a:r>
          </a:p>
          <a:p>
            <a:r>
              <a:rPr lang="en-US" altLang="ko-KR" dirty="0" smtClean="0"/>
              <a:t>(PDM, PLM, ERP,…)</a:t>
            </a:r>
            <a:endParaRPr lang="ko-KR" altLang="en-US" dirty="0"/>
          </a:p>
        </p:txBody>
      </p:sp>
      <p:sp>
        <p:nvSpPr>
          <p:cNvPr id="28" name="직사각형 27"/>
          <p:cNvSpPr/>
          <p:nvPr/>
        </p:nvSpPr>
        <p:spPr>
          <a:xfrm>
            <a:off x="123218" y="114670"/>
            <a:ext cx="8745415" cy="39858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CLO APIs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3222817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94605" y="155148"/>
            <a:ext cx="11724667" cy="779701"/>
          </a:xfrm>
        </p:spPr>
        <p:txBody>
          <a:bodyPr>
            <a:noAutofit/>
          </a:bodyPr>
          <a:lstStyle/>
          <a:p>
            <a:r>
              <a:rPr kumimoji="1" lang="en-US" altLang="ko-KR" sz="2400" dirty="0" smtClean="0"/>
              <a:t>Inbound – PLM to CLO</a:t>
            </a:r>
            <a:endParaRPr kumimoji="1" lang="ko-KR" altLang="en-US" sz="24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6153" y="1383747"/>
            <a:ext cx="3048872" cy="2002943"/>
          </a:xfrm>
          <a:prstGeom prst="rect">
            <a:avLst/>
          </a:prstGeom>
        </p:spPr>
      </p:pic>
      <p:cxnSp>
        <p:nvCxnSpPr>
          <p:cNvPr id="7" name="직선 화살표 연결선 6"/>
          <p:cNvCxnSpPr/>
          <p:nvPr/>
        </p:nvCxnSpPr>
        <p:spPr>
          <a:xfrm>
            <a:off x="2879933" y="1718501"/>
            <a:ext cx="5811140" cy="0"/>
          </a:xfrm>
          <a:prstGeom prst="straightConnector1">
            <a:avLst/>
          </a:prstGeom>
          <a:ln w="571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network_examples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20" t="6519" r="12433" b="75324"/>
          <a:stretch/>
        </p:blipFill>
        <p:spPr bwMode="auto">
          <a:xfrm>
            <a:off x="127349" y="1149665"/>
            <a:ext cx="1518993" cy="1666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모서리가 둥근 직사각형 8"/>
          <p:cNvSpPr/>
          <p:nvPr/>
        </p:nvSpPr>
        <p:spPr>
          <a:xfrm>
            <a:off x="4283855" y="1446503"/>
            <a:ext cx="3003295" cy="543996"/>
          </a:xfrm>
          <a:prstGeom prst="roundRect">
            <a:avLst/>
          </a:prstGeom>
          <a:solidFill>
            <a:srgbClr val="64B3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Library Window Interface</a:t>
            </a:r>
            <a:endParaRPr lang="ko-KR" altLang="en-US" dirty="0"/>
          </a:p>
        </p:txBody>
      </p:sp>
      <p:sp>
        <p:nvSpPr>
          <p:cNvPr id="11" name="제목 5"/>
          <p:cNvSpPr txBox="1">
            <a:spLocks/>
          </p:cNvSpPr>
          <p:nvPr/>
        </p:nvSpPr>
        <p:spPr>
          <a:xfrm>
            <a:off x="2879932" y="2280339"/>
            <a:ext cx="5717138" cy="52322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rgbClr val="212122"/>
                </a:solidFill>
                <a:latin typeface="NanumSquare" charset="-127"/>
                <a:ea typeface="NanumSquare" charset="-127"/>
                <a:cs typeface="NanumSquare" charset="-127"/>
              </a:defRPr>
            </a:lvl1pPr>
          </a:lstStyle>
          <a:p>
            <a:pPr>
              <a:lnSpc>
                <a:spcPct val="100000"/>
              </a:lnSpc>
            </a:pPr>
            <a:r>
              <a:rPr kumimoji="1" lang="en-US" altLang="ko-KR" sz="1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API Developer needs to implement the body of each interface</a:t>
            </a: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9932" y="2876703"/>
            <a:ext cx="5836180" cy="3343165"/>
          </a:xfrm>
          <a:prstGeom prst="rect">
            <a:avLst/>
          </a:prstGeom>
        </p:spPr>
      </p:pic>
      <p:cxnSp>
        <p:nvCxnSpPr>
          <p:cNvPr id="13" name="꺾인 연결선 12"/>
          <p:cNvCxnSpPr>
            <a:stCxn id="12" idx="3"/>
            <a:endCxn id="5" idx="2"/>
          </p:cNvCxnSpPr>
          <p:nvPr/>
        </p:nvCxnSpPr>
        <p:spPr>
          <a:xfrm flipV="1">
            <a:off x="8716112" y="3386690"/>
            <a:ext cx="1694477" cy="1161596"/>
          </a:xfrm>
          <a:prstGeom prst="bentConnector2">
            <a:avLst/>
          </a:prstGeom>
          <a:ln w="28575">
            <a:solidFill>
              <a:srgbClr val="64B3E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제목 5"/>
          <p:cNvSpPr txBox="1">
            <a:spLocks/>
          </p:cNvSpPr>
          <p:nvPr/>
        </p:nvSpPr>
        <p:spPr>
          <a:xfrm>
            <a:off x="9828738" y="4667977"/>
            <a:ext cx="1163701" cy="2769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rgbClr val="212122"/>
                </a:solidFill>
                <a:latin typeface="NanumSquare" charset="-127"/>
                <a:ea typeface="NanumSquare" charset="-127"/>
                <a:cs typeface="NanumSquare" charset="-127"/>
              </a:defRPr>
            </a:lvl1pPr>
          </a:lstStyle>
          <a:p>
            <a:pPr>
              <a:lnSpc>
                <a:spcPct val="100000"/>
              </a:lnSpc>
            </a:pPr>
            <a:r>
              <a:rPr kumimoji="1" lang="en-US" altLang="ko-KR" sz="12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Add DLL</a:t>
            </a:r>
          </a:p>
        </p:txBody>
      </p:sp>
      <p:sp>
        <p:nvSpPr>
          <p:cNvPr id="15" name="제목 5"/>
          <p:cNvSpPr txBox="1">
            <a:spLocks/>
          </p:cNvSpPr>
          <p:nvPr/>
        </p:nvSpPr>
        <p:spPr>
          <a:xfrm>
            <a:off x="1468695" y="1464274"/>
            <a:ext cx="1317233" cy="125669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rgbClr val="212122"/>
                </a:solidFill>
                <a:latin typeface="NanumSquare" charset="-127"/>
                <a:ea typeface="NanumSquare" charset="-127"/>
                <a:cs typeface="NanumSquare" charset="-127"/>
              </a:defRPr>
            </a:lvl1pPr>
          </a:lstStyle>
          <a:p>
            <a:pPr marL="171450" indent="-171450">
              <a:buFontTx/>
              <a:buChar char="-"/>
            </a:pPr>
            <a:r>
              <a:rPr lang="en-US" altLang="ko-KR" sz="1050" dirty="0" smtClean="0"/>
              <a:t>File</a:t>
            </a:r>
          </a:p>
          <a:p>
            <a:pPr marL="171450" indent="-171450">
              <a:buFontTx/>
              <a:buChar char="-"/>
            </a:pPr>
            <a:endParaRPr lang="en-US" altLang="ko-KR" sz="1050" dirty="0"/>
          </a:p>
          <a:p>
            <a:pPr marL="171450" indent="-171450">
              <a:buFontTx/>
              <a:buChar char="-"/>
            </a:pPr>
            <a:r>
              <a:rPr lang="en-US" altLang="ko-KR" sz="1050" dirty="0" smtClean="0"/>
              <a:t>Thumbnail</a:t>
            </a:r>
          </a:p>
          <a:p>
            <a:pPr marL="171450" indent="-171450">
              <a:buFontTx/>
              <a:buChar char="-"/>
            </a:pPr>
            <a:endParaRPr lang="en-US" altLang="ko-KR" sz="1050" dirty="0"/>
          </a:p>
          <a:p>
            <a:pPr marL="171450" indent="-171450">
              <a:buFontTx/>
              <a:buChar char="-"/>
            </a:pPr>
            <a:r>
              <a:rPr lang="en-US" altLang="ko-KR" sz="1050" dirty="0" smtClean="0"/>
              <a:t>Meta data like Folder Hierarchy, Style </a:t>
            </a:r>
            <a:r>
              <a:rPr lang="en-US" altLang="ko-KR" sz="1050" dirty="0"/>
              <a:t>No</a:t>
            </a:r>
            <a:r>
              <a:rPr lang="en-US" altLang="ko-KR" sz="1050" dirty="0" smtClean="0"/>
              <a:t>., Item ID,…</a:t>
            </a:r>
            <a:endParaRPr lang="en-US" altLang="ko-KR" sz="1050" dirty="0"/>
          </a:p>
        </p:txBody>
      </p:sp>
      <p:sp>
        <p:nvSpPr>
          <p:cNvPr id="16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5081511" y="6586462"/>
            <a:ext cx="2028978" cy="180000"/>
          </a:xfrm>
          <a:prstGeom prst="rect">
            <a:avLst/>
          </a:prstGeom>
        </p:spPr>
        <p:txBody>
          <a:bodyPr/>
          <a:lstStyle/>
          <a:p>
            <a:r>
              <a:rPr lang="en-US" altLang="ko-KR" dirty="0" smtClean="0"/>
              <a:t>Copyright © 2019 CLO Virtual Fashion Inc. All Rights Reserved.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355955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689" y="2106868"/>
            <a:ext cx="3645389" cy="2660616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94605" y="155148"/>
            <a:ext cx="11724667" cy="779701"/>
          </a:xfrm>
        </p:spPr>
        <p:txBody>
          <a:bodyPr>
            <a:noAutofit/>
          </a:bodyPr>
          <a:lstStyle/>
          <a:p>
            <a:r>
              <a:rPr kumimoji="1" lang="en-US" altLang="ko-KR" sz="2400" dirty="0" smtClean="0"/>
              <a:t>Outbound – CLO to PLM</a:t>
            </a:r>
            <a:endParaRPr kumimoji="1" lang="ko-KR" altLang="en-US" sz="2400" dirty="0"/>
          </a:p>
        </p:txBody>
      </p:sp>
      <p:cxnSp>
        <p:nvCxnSpPr>
          <p:cNvPr id="7" name="직선 화살표 연결선 6"/>
          <p:cNvCxnSpPr/>
          <p:nvPr/>
        </p:nvCxnSpPr>
        <p:spPr>
          <a:xfrm>
            <a:off x="7870677" y="2795324"/>
            <a:ext cx="2438441" cy="0"/>
          </a:xfrm>
          <a:prstGeom prst="straightConnector1">
            <a:avLst/>
          </a:prstGeom>
          <a:ln w="571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network_examples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20" t="6519" r="12433" b="75324"/>
          <a:stretch/>
        </p:blipFill>
        <p:spPr bwMode="auto">
          <a:xfrm>
            <a:off x="10309118" y="2043247"/>
            <a:ext cx="1518993" cy="1666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제목 5"/>
          <p:cNvSpPr txBox="1">
            <a:spLocks/>
          </p:cNvSpPr>
          <p:nvPr/>
        </p:nvSpPr>
        <p:spPr>
          <a:xfrm>
            <a:off x="731767" y="1604532"/>
            <a:ext cx="5522057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rgbClr val="212122"/>
                </a:solidFill>
                <a:latin typeface="NanumSquare" charset="-127"/>
                <a:ea typeface="NanumSquare" charset="-127"/>
                <a:cs typeface="NanumSquare" charset="-127"/>
              </a:defRPr>
            </a:lvl1pPr>
          </a:lstStyle>
          <a:p>
            <a:pPr>
              <a:lnSpc>
                <a:spcPct val="100000"/>
              </a:lnSpc>
            </a:pPr>
            <a:r>
              <a:rPr kumimoji="1" lang="en-US" altLang="ko-KR" sz="1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API Developer needs to make a </a:t>
            </a:r>
            <a:r>
              <a:rPr kumimoji="1" lang="en-US" altLang="ko-KR" sz="1400" b="1" spc="300" dirty="0" smtClean="0">
                <a:solidFill>
                  <a:srgbClr val="00B9F0"/>
                </a:solidFill>
                <a:latin typeface="Malgun Gothic" charset="-127"/>
                <a:ea typeface="Malgun Gothic" charset="-127"/>
                <a:cs typeface="Malgun Gothic" charset="-127"/>
              </a:rPr>
              <a:t>PLUG-IN</a:t>
            </a:r>
            <a:r>
              <a:rPr kumimoji="1" lang="en-US" altLang="ko-KR" sz="1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.</a:t>
            </a:r>
            <a:endParaRPr kumimoji="1" lang="en-US" altLang="ko-KR" sz="1400" spc="300" dirty="0" smtClean="0">
              <a:solidFill>
                <a:schemeClr val="tx1">
                  <a:lumMod val="75000"/>
                  <a:lumOff val="25000"/>
                </a:schemeClr>
              </a:solidFill>
              <a:latin typeface="Malgun Gothic" charset="-127"/>
              <a:ea typeface="Malgun Gothic" charset="-127"/>
              <a:cs typeface="Malgun Gothic" charset="-127"/>
            </a:endParaRPr>
          </a:p>
        </p:txBody>
      </p:sp>
      <p:cxnSp>
        <p:nvCxnSpPr>
          <p:cNvPr id="13" name="꺾인 연결선 12"/>
          <p:cNvCxnSpPr>
            <a:endCxn id="3" idx="2"/>
          </p:cNvCxnSpPr>
          <p:nvPr/>
        </p:nvCxnSpPr>
        <p:spPr>
          <a:xfrm flipV="1">
            <a:off x="4457078" y="3910335"/>
            <a:ext cx="1699860" cy="514384"/>
          </a:xfrm>
          <a:prstGeom prst="bentConnector2">
            <a:avLst/>
          </a:prstGeom>
          <a:ln w="28575">
            <a:solidFill>
              <a:srgbClr val="64B3E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제목 5"/>
          <p:cNvSpPr txBox="1">
            <a:spLocks/>
          </p:cNvSpPr>
          <p:nvPr/>
        </p:nvSpPr>
        <p:spPr>
          <a:xfrm>
            <a:off x="5575087" y="4518242"/>
            <a:ext cx="1163701" cy="2769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rgbClr val="212122"/>
                </a:solidFill>
                <a:latin typeface="NanumSquare" charset="-127"/>
                <a:ea typeface="NanumSquare" charset="-127"/>
                <a:cs typeface="NanumSquare" charset="-127"/>
              </a:defRPr>
            </a:lvl1pPr>
          </a:lstStyle>
          <a:p>
            <a:pPr>
              <a:lnSpc>
                <a:spcPct val="100000"/>
              </a:lnSpc>
            </a:pPr>
            <a:r>
              <a:rPr kumimoji="1" lang="en-US" altLang="ko-KR" sz="12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charset="-127"/>
                <a:ea typeface="Malgun Gothic" charset="-127"/>
                <a:cs typeface="Malgun Gothic" charset="-127"/>
              </a:rPr>
              <a:t>Add DLL</a:t>
            </a:r>
          </a:p>
        </p:txBody>
      </p:sp>
      <p:sp>
        <p:nvSpPr>
          <p:cNvPr id="9" name="모서리가 둥근 직사각형 8"/>
          <p:cNvSpPr/>
          <p:nvPr/>
        </p:nvSpPr>
        <p:spPr>
          <a:xfrm>
            <a:off x="2857816" y="3710108"/>
            <a:ext cx="1464814" cy="374807"/>
          </a:xfrm>
          <a:prstGeom prst="roundRect">
            <a:avLst/>
          </a:prstGeom>
          <a:solidFill>
            <a:srgbClr val="64B3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Export API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3103" y="2106868"/>
            <a:ext cx="2807670" cy="1803467"/>
          </a:xfrm>
          <a:prstGeom prst="rect">
            <a:avLst/>
          </a:prstGeom>
        </p:spPr>
      </p:pic>
      <p:sp>
        <p:nvSpPr>
          <p:cNvPr id="16" name="모서리가 둥근 직사각형 15"/>
          <p:cNvSpPr/>
          <p:nvPr/>
        </p:nvSpPr>
        <p:spPr>
          <a:xfrm>
            <a:off x="2857816" y="4237315"/>
            <a:ext cx="1464814" cy="374807"/>
          </a:xfrm>
          <a:prstGeom prst="roundRect">
            <a:avLst/>
          </a:prstGeom>
          <a:solidFill>
            <a:srgbClr val="64B3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REST API</a:t>
            </a:r>
            <a:endParaRPr lang="ko-KR" altLang="en-US" dirty="0"/>
          </a:p>
        </p:txBody>
      </p:sp>
      <p:sp>
        <p:nvSpPr>
          <p:cNvPr id="25" name="제목 5"/>
          <p:cNvSpPr txBox="1">
            <a:spLocks/>
          </p:cNvSpPr>
          <p:nvPr/>
        </p:nvSpPr>
        <p:spPr>
          <a:xfrm>
            <a:off x="8138594" y="2916045"/>
            <a:ext cx="1902605" cy="158812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rgbClr val="212122"/>
                </a:solidFill>
                <a:latin typeface="NanumSquare" charset="-127"/>
                <a:ea typeface="NanumSquare" charset="-127"/>
                <a:cs typeface="NanumSquare" charset="-127"/>
              </a:defRPr>
            </a:lvl1pPr>
          </a:lstStyle>
          <a:p>
            <a:pPr marL="171450" indent="-171450">
              <a:buFontTx/>
              <a:buChar char="-"/>
            </a:pPr>
            <a:r>
              <a:rPr lang="en-US" altLang="ko-KR" sz="1200" dirty="0" smtClean="0">
                <a:latin typeface="+mn-lt"/>
              </a:rPr>
              <a:t>Snapshots</a:t>
            </a:r>
          </a:p>
          <a:p>
            <a:pPr marL="171450" indent="-171450">
              <a:buFontTx/>
              <a:buChar char="-"/>
            </a:pPr>
            <a:endParaRPr lang="en-US" altLang="ko-KR" sz="1200" dirty="0">
              <a:latin typeface="+mn-lt"/>
            </a:endParaRPr>
          </a:p>
          <a:p>
            <a:pPr marL="171450" indent="-171450">
              <a:buFontTx/>
              <a:buChar char="-"/>
            </a:pPr>
            <a:r>
              <a:rPr lang="en-US" altLang="ko-KR" sz="1200" dirty="0" smtClean="0">
                <a:latin typeface="+mn-lt"/>
              </a:rPr>
              <a:t>Rendering Images</a:t>
            </a:r>
          </a:p>
          <a:p>
            <a:pPr marL="171450" indent="-171450">
              <a:buFontTx/>
              <a:buChar char="-"/>
            </a:pPr>
            <a:endParaRPr lang="en-US" altLang="ko-KR" sz="1200" dirty="0" smtClean="0">
              <a:latin typeface="+mn-lt"/>
            </a:endParaRPr>
          </a:p>
          <a:p>
            <a:pPr marL="171450" indent="-171450">
              <a:buFontTx/>
              <a:buChar char="-"/>
            </a:pPr>
            <a:r>
              <a:rPr lang="en-US" altLang="ko-KR" sz="1200" dirty="0" smtClean="0">
                <a:latin typeface="+mn-lt"/>
              </a:rPr>
              <a:t>Tech Pack /BOM</a:t>
            </a:r>
          </a:p>
          <a:p>
            <a:pPr marL="171450" indent="-171450">
              <a:buFontTx/>
              <a:buChar char="-"/>
            </a:pPr>
            <a:endParaRPr lang="en-US" altLang="ko-KR" sz="1200" dirty="0" smtClean="0">
              <a:latin typeface="+mn-lt"/>
            </a:endParaRPr>
          </a:p>
          <a:p>
            <a:pPr marL="171450" indent="-171450">
              <a:buFontTx/>
              <a:buChar char="-"/>
            </a:pPr>
            <a:r>
              <a:rPr lang="en-US" altLang="ko-KR" sz="1200" dirty="0" smtClean="0">
                <a:latin typeface="+mn-lt"/>
              </a:rPr>
              <a:t>Files (</a:t>
            </a:r>
            <a:r>
              <a:rPr lang="en-US" altLang="ko-KR" sz="1200" dirty="0" err="1" smtClean="0">
                <a:latin typeface="+mn-lt"/>
              </a:rPr>
              <a:t>Zpac</a:t>
            </a:r>
            <a:r>
              <a:rPr lang="en-US" altLang="ko-KR" sz="1200" dirty="0" smtClean="0">
                <a:latin typeface="+mn-lt"/>
              </a:rPr>
              <a:t>, OBJ, …)</a:t>
            </a:r>
          </a:p>
          <a:p>
            <a:pPr marL="171450" indent="-171450">
              <a:buFontTx/>
              <a:buChar char="-"/>
            </a:pPr>
            <a:endParaRPr lang="en-US" altLang="ko-KR" sz="1200" dirty="0" smtClean="0">
              <a:latin typeface="+mn-lt"/>
            </a:endParaRPr>
          </a:p>
          <a:p>
            <a:pPr marL="171450" indent="-171450">
              <a:buFontTx/>
              <a:buChar char="-"/>
            </a:pPr>
            <a:r>
              <a:rPr lang="en-US" altLang="ko-KR" sz="1200" dirty="0" smtClean="0">
                <a:latin typeface="+mn-lt"/>
              </a:rPr>
              <a:t>…</a:t>
            </a:r>
            <a:endParaRPr lang="en-US" altLang="ko-KR" sz="1200" dirty="0">
              <a:latin typeface="+mn-lt"/>
            </a:endParaRPr>
          </a:p>
        </p:txBody>
      </p:sp>
      <p:sp>
        <p:nvSpPr>
          <p:cNvPr id="15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5081511" y="6586462"/>
            <a:ext cx="2028978" cy="180000"/>
          </a:xfrm>
          <a:prstGeom prst="rect">
            <a:avLst/>
          </a:prstGeom>
        </p:spPr>
        <p:txBody>
          <a:bodyPr/>
          <a:lstStyle/>
          <a:p>
            <a:r>
              <a:rPr lang="en-US" altLang="ko-KR" dirty="0" smtClean="0"/>
              <a:t>Copyright © 2019 CLO Virtual Fashion Inc. All Rights Reserved.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773520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9" grpId="0" animBg="1"/>
      <p:bldP spid="16" grpId="0" animBg="1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96000" y="3283898"/>
            <a:ext cx="9000000" cy="351615"/>
          </a:xfrm>
        </p:spPr>
        <p:txBody>
          <a:bodyPr>
            <a:normAutofit/>
          </a:bodyPr>
          <a:lstStyle/>
          <a:p>
            <a:r>
              <a:rPr kumimoji="1" lang="en-US" altLang="ko-KR" spc="0" dirty="0" smtClean="0"/>
              <a:t>Workflow</a:t>
            </a:r>
            <a:endParaRPr kumimoji="1" lang="ko-KR" altLang="en-US" spc="0" dirty="0"/>
          </a:p>
        </p:txBody>
      </p:sp>
    </p:spTree>
    <p:extLst>
      <p:ext uri="{BB962C8B-B14F-4D97-AF65-F5344CB8AC3E}">
        <p14:creationId xmlns:p14="http://schemas.microsoft.com/office/powerpoint/2010/main" val="141385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6485" y="2429472"/>
            <a:ext cx="2201235" cy="1809324"/>
          </a:xfrm>
          <a:prstGeom prst="rect">
            <a:avLst/>
          </a:prstGeom>
        </p:spPr>
      </p:pic>
      <p:sp>
        <p:nvSpPr>
          <p:cNvPr id="20" name="모서리가 둥근 직사각형 19"/>
          <p:cNvSpPr/>
          <p:nvPr/>
        </p:nvSpPr>
        <p:spPr>
          <a:xfrm>
            <a:off x="7744233" y="1568856"/>
            <a:ext cx="2425944" cy="167060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Implement </a:t>
            </a:r>
            <a:r>
              <a:rPr kumimoji="0" lang="en-US" altLang="ko-KR" sz="12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EnableCustomUI</a:t>
            </a:r>
            <a:r>
              <a:rPr kumimoji="0" lang="en-US" altLang="ko-KR" sz="120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()</a:t>
            </a:r>
            <a:endParaRPr kumimoji="0" lang="ko-KR" altLang="en-US" sz="120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5" name="직선 연결선 4"/>
          <p:cNvCxnSpPr>
            <a:stCxn id="6" idx="2"/>
          </p:cNvCxnSpPr>
          <p:nvPr/>
        </p:nvCxnSpPr>
        <p:spPr>
          <a:xfrm>
            <a:off x="1715812" y="1292636"/>
            <a:ext cx="0" cy="556536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390242" y="923304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User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38651" y="948942"/>
            <a:ext cx="610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CLO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9" name="직선 연결선 8"/>
          <p:cNvCxnSpPr/>
          <p:nvPr/>
        </p:nvCxnSpPr>
        <p:spPr>
          <a:xfrm>
            <a:off x="10606992" y="1318274"/>
            <a:ext cx="0" cy="556536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252820" y="923304"/>
            <a:ext cx="63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PLM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097675" y="1900633"/>
            <a:ext cx="2092441" cy="13388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Call </a:t>
            </a:r>
            <a:r>
              <a:rPr kumimoji="0" lang="en-US" altLang="ko-KR" sz="9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EnableCustomUI</a:t>
            </a:r>
            <a:r>
              <a:rPr kumimoji="0" lang="en-US" altLang="ko-KR" sz="9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() </a:t>
            </a: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function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9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ko-KR" sz="9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API tab</a:t>
            </a: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appears in Library if CLO gets </a:t>
            </a:r>
            <a:r>
              <a:rPr kumimoji="0" lang="en-US" altLang="ko-KR" sz="9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True</a:t>
            </a: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from the implemented function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9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081805" y="2145083"/>
            <a:ext cx="1750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Check if </a:t>
            </a:r>
            <a:r>
              <a:rPr kumimoji="0" lang="en-US" altLang="ko-KR" sz="9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EnableCustomUI</a:t>
            </a:r>
            <a:r>
              <a:rPr kumimoji="0" lang="en-US" altLang="ko-KR" sz="9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() </a:t>
            </a: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returns True or False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664401" y="652129"/>
            <a:ext cx="26023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LibraryWindowInterface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Code</a:t>
            </a: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1895715" y="2124741"/>
            <a:ext cx="3201959" cy="630719"/>
            <a:chOff x="1865911" y="2227878"/>
            <a:chExt cx="3330237" cy="630719"/>
          </a:xfrm>
        </p:grpSpPr>
        <p:cxnSp>
          <p:nvCxnSpPr>
            <p:cNvPr id="12" name="직선 화살표 연결선 11"/>
            <p:cNvCxnSpPr/>
            <p:nvPr/>
          </p:nvCxnSpPr>
          <p:spPr>
            <a:xfrm>
              <a:off x="1865911" y="2343294"/>
              <a:ext cx="3330237" cy="0"/>
            </a:xfrm>
            <a:prstGeom prst="straightConnector1">
              <a:avLst/>
            </a:prstGeom>
            <a:ln>
              <a:solidFill>
                <a:srgbClr val="ED7D3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409599" y="2227878"/>
              <a:ext cx="2168692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Run the CLO software</a:t>
              </a:r>
              <a:endPara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3287113" y="2727969"/>
              <a:ext cx="288253" cy="130628"/>
            </a:xfrm>
            <a:prstGeom prst="rect">
              <a:avLst/>
            </a:prstGeom>
            <a:noFill/>
            <a:ln w="19050">
              <a:solidFill>
                <a:srgbClr val="64B3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323442" y="170540"/>
            <a:ext cx="55712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400" b="1" i="0" u="none" strike="noStrike" kern="1200" cap="none" spc="-5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algun Gothic" charset="-127"/>
                <a:ea typeface="Malgun Gothic" charset="-127"/>
                <a:cs typeface="+mn-cs"/>
              </a:rPr>
              <a:t>0. Enable “API” tab in Library Window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46" name="직선 화살표 연결선 45"/>
          <p:cNvCxnSpPr/>
          <p:nvPr/>
        </p:nvCxnSpPr>
        <p:spPr>
          <a:xfrm>
            <a:off x="7198658" y="2241316"/>
            <a:ext cx="554117" cy="0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830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모서리가 둥근 직사각형 45"/>
          <p:cNvSpPr/>
          <p:nvPr/>
        </p:nvSpPr>
        <p:spPr>
          <a:xfrm>
            <a:off x="7691694" y="5523433"/>
            <a:ext cx="2477237" cy="12189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Implement </a:t>
            </a:r>
            <a:r>
              <a:rPr kumimoji="0" lang="en-US" altLang="ko-K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GetPNGThumbnail</a:t>
            </a: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()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7" name="모서리가 둥근 직사각형 46"/>
          <p:cNvSpPr/>
          <p:nvPr/>
        </p:nvSpPr>
        <p:spPr>
          <a:xfrm>
            <a:off x="7672701" y="2705580"/>
            <a:ext cx="2496231" cy="13646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Implement </a:t>
            </a:r>
            <a:r>
              <a:rPr kumimoji="0" lang="en-US" altLang="ko-K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GetFavoriteItemList</a:t>
            </a: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()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8" name="모서리가 둥근 직사각형 47"/>
          <p:cNvSpPr/>
          <p:nvPr/>
        </p:nvSpPr>
        <p:spPr>
          <a:xfrm>
            <a:off x="7672702" y="1037634"/>
            <a:ext cx="2496230" cy="13704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Implement </a:t>
            </a:r>
            <a:r>
              <a:rPr kumimoji="0" lang="en-US" altLang="ko-K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Signin</a:t>
            </a: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()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49" name="직선 연결선 48"/>
          <p:cNvCxnSpPr>
            <a:stCxn id="55" idx="2"/>
          </p:cNvCxnSpPr>
          <p:nvPr/>
        </p:nvCxnSpPr>
        <p:spPr>
          <a:xfrm>
            <a:off x="1715812" y="1292636"/>
            <a:ext cx="0" cy="556536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390242" y="923304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User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56" name="직선 연결선 55"/>
          <p:cNvCxnSpPr>
            <a:stCxn id="57" idx="2"/>
          </p:cNvCxnSpPr>
          <p:nvPr/>
        </p:nvCxnSpPr>
        <p:spPr>
          <a:xfrm>
            <a:off x="6352780" y="1292636"/>
            <a:ext cx="58615" cy="556536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6047536" y="923304"/>
            <a:ext cx="610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CLO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58" name="직선 연결선 57"/>
          <p:cNvCxnSpPr>
            <a:stCxn id="59" idx="2"/>
          </p:cNvCxnSpPr>
          <p:nvPr/>
        </p:nvCxnSpPr>
        <p:spPr>
          <a:xfrm>
            <a:off x="10571978" y="1292636"/>
            <a:ext cx="0" cy="556536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10252820" y="923304"/>
            <a:ext cx="63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PLM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257254" y="1377098"/>
            <a:ext cx="2092441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“PLM Sign-in” Dialog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Call </a:t>
            </a:r>
            <a:r>
              <a:rPr kumimoji="0" lang="en-US" altLang="ko-KR" sz="9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Signin</a:t>
            </a: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() function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9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Return True if succeeded.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9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61" name="그룹 60"/>
          <p:cNvGrpSpPr/>
          <p:nvPr/>
        </p:nvGrpSpPr>
        <p:grpSpPr>
          <a:xfrm>
            <a:off x="7349696" y="1889842"/>
            <a:ext cx="3222282" cy="369332"/>
            <a:chOff x="7349696" y="1889842"/>
            <a:chExt cx="3222282" cy="369332"/>
          </a:xfrm>
        </p:grpSpPr>
        <p:cxnSp>
          <p:nvCxnSpPr>
            <p:cNvPr id="62" name="직선 화살표 연결선 61"/>
            <p:cNvCxnSpPr/>
            <p:nvPr/>
          </p:nvCxnSpPr>
          <p:spPr>
            <a:xfrm flipH="1">
              <a:off x="7349696" y="2075592"/>
              <a:ext cx="3222282" cy="1"/>
            </a:xfrm>
            <a:prstGeom prst="straightConnector1">
              <a:avLst/>
            </a:prstGeom>
            <a:ln>
              <a:solidFill>
                <a:srgbClr val="ED7D3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7994065" y="1889842"/>
              <a:ext cx="1933543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Return the authentication result:</a:t>
              </a:r>
              <a:r>
                <a:rPr kumimoji="0" lang="en-US" altLang="ko-KR" sz="900" b="0" i="0" u="none" strike="noStrike" kern="120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 True or False</a:t>
              </a:r>
              <a:endPara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5257253" y="3377323"/>
            <a:ext cx="2092441" cy="30008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Display Library Window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Call </a:t>
            </a:r>
            <a:r>
              <a:rPr kumimoji="0" lang="en-US" altLang="ko-KR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GetFavoriteList</a:t>
            </a: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()</a:t>
            </a:r>
            <a:r>
              <a:rPr lang="en-US" altLang="ko-KR" sz="9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/>
            </a:r>
            <a:br>
              <a:rPr lang="en-US" altLang="ko-KR" sz="900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</a:b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Get the item list under “Root” folder</a:t>
            </a:r>
          </a:p>
          <a:p>
            <a:pPr marL="628650" marR="0" lvl="1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Save the item ID (file/folder ID)</a:t>
            </a:r>
          </a:p>
          <a:p>
            <a:pPr marL="628650" marR="0" lvl="1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Save Name, Date, File Size,…</a:t>
            </a:r>
          </a:p>
          <a:p>
            <a:pPr marL="628650" marR="0" lvl="1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ko-KR" sz="900" dirty="0" smtClean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Save meta data</a:t>
            </a:r>
            <a:endParaRPr kumimoji="0" lang="en-US" altLang="ko-KR" sz="9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628650" marR="0" lvl="1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altLang="ko-KR" sz="9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Call </a:t>
            </a:r>
            <a:r>
              <a:rPr kumimoji="0" lang="en-US" altLang="ko-KR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GetItemList</a:t>
            </a: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() for a selected favorite item</a:t>
            </a: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Call </a:t>
            </a:r>
            <a:r>
              <a:rPr kumimoji="0" lang="en-US" altLang="ko-KR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GetPNGThumbnail</a:t>
            </a: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() to display the thumbnail of each item</a:t>
            </a: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altLang="ko-KR" sz="900" dirty="0">
              <a:solidFill>
                <a:prstClr val="black"/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marL="171450" marR="0" lvl="0" indent="-1714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Call </a:t>
            </a:r>
            <a:r>
              <a:rPr kumimoji="0" lang="en-US" altLang="ko-KR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GetMetaDataKeyListForUI</a:t>
            </a: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() to show/hide</a:t>
            </a:r>
            <a:r>
              <a:rPr kumimoji="0" lang="en-US" altLang="ko-KR" sz="9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meta </a:t>
            </a:r>
            <a:r>
              <a:rPr kumimoji="0" lang="en-US" altLang="ko-KR" sz="9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dat</a:t>
            </a:r>
            <a:r>
              <a:rPr lang="en-US" altLang="ko-KR" sz="900" dirty="0" smtClean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a in the list view</a:t>
            </a: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65" name="그룹 64"/>
          <p:cNvGrpSpPr/>
          <p:nvPr/>
        </p:nvGrpSpPr>
        <p:grpSpPr>
          <a:xfrm>
            <a:off x="7349695" y="1552480"/>
            <a:ext cx="3222283" cy="230832"/>
            <a:chOff x="7349695" y="1552480"/>
            <a:chExt cx="3222283" cy="230832"/>
          </a:xfrm>
        </p:grpSpPr>
        <p:cxnSp>
          <p:nvCxnSpPr>
            <p:cNvPr id="66" name="직선 화살표 연결선 65"/>
            <p:cNvCxnSpPr/>
            <p:nvPr/>
          </p:nvCxnSpPr>
          <p:spPr>
            <a:xfrm>
              <a:off x="7349695" y="1676723"/>
              <a:ext cx="3222283" cy="0"/>
            </a:xfrm>
            <a:prstGeom prst="straightConnector1">
              <a:avLst/>
            </a:prstGeom>
            <a:ln>
              <a:solidFill>
                <a:srgbClr val="ED7D3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8119013" y="1552480"/>
              <a:ext cx="1750800" cy="2308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Send ID, PW using REST API</a:t>
              </a:r>
              <a:endPara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cxnSp>
        <p:nvCxnSpPr>
          <p:cNvPr id="68" name="직선 화살표 연결선 67"/>
          <p:cNvCxnSpPr/>
          <p:nvPr/>
        </p:nvCxnSpPr>
        <p:spPr>
          <a:xfrm>
            <a:off x="7354619" y="3408034"/>
            <a:ext cx="3222283" cy="0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8168431" y="3192133"/>
            <a:ext cx="1750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Query the item list under “Root” folder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70" name="직선 화살표 연결선 69"/>
          <p:cNvCxnSpPr/>
          <p:nvPr/>
        </p:nvCxnSpPr>
        <p:spPr>
          <a:xfrm flipH="1">
            <a:off x="7354620" y="3801648"/>
            <a:ext cx="3222282" cy="1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8061038" y="3605844"/>
            <a:ext cx="193354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Return the item list in CLO </a:t>
            </a:r>
            <a:r>
              <a:rPr kumimoji="0" lang="en-US" altLang="ko-KR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Json</a:t>
            </a: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format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72" name="직선 화살표 연결선 71"/>
          <p:cNvCxnSpPr/>
          <p:nvPr/>
        </p:nvCxnSpPr>
        <p:spPr>
          <a:xfrm>
            <a:off x="7362996" y="6075897"/>
            <a:ext cx="3222283" cy="0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8176808" y="5950431"/>
            <a:ext cx="175080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Get thumbnail with “</a:t>
            </a:r>
            <a:r>
              <a:rPr kumimoji="0" lang="en-US" altLang="ko-KR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fileID</a:t>
            </a: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”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74" name="직선 화살표 연결선 73"/>
          <p:cNvCxnSpPr/>
          <p:nvPr/>
        </p:nvCxnSpPr>
        <p:spPr>
          <a:xfrm flipH="1">
            <a:off x="7354620" y="6468563"/>
            <a:ext cx="3222282" cy="1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8061038" y="6307448"/>
            <a:ext cx="193354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Return binary data of the thumbnail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7672947" y="541032"/>
            <a:ext cx="26023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LibraryWindowInterface</a:t>
            </a: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Code</a:t>
            </a:r>
            <a:endParaRPr kumimoji="0" lang="ko-KR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77" name="직선 화살표 연결선 76"/>
          <p:cNvCxnSpPr/>
          <p:nvPr/>
        </p:nvCxnSpPr>
        <p:spPr>
          <a:xfrm flipH="1">
            <a:off x="1744676" y="6459996"/>
            <a:ext cx="3516179" cy="0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2250933" y="6329335"/>
            <a:ext cx="243320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Display the thumbnail of each item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79" name="그룹 78"/>
          <p:cNvGrpSpPr/>
          <p:nvPr/>
        </p:nvGrpSpPr>
        <p:grpSpPr>
          <a:xfrm>
            <a:off x="1747485" y="1527277"/>
            <a:ext cx="3509769" cy="1660754"/>
            <a:chOff x="1747485" y="1552480"/>
            <a:chExt cx="3509769" cy="1660754"/>
          </a:xfrm>
        </p:grpSpPr>
        <p:cxnSp>
          <p:nvCxnSpPr>
            <p:cNvPr id="80" name="직선 화살표 연결선 79"/>
            <p:cNvCxnSpPr/>
            <p:nvPr/>
          </p:nvCxnSpPr>
          <p:spPr>
            <a:xfrm>
              <a:off x="1747485" y="1676723"/>
              <a:ext cx="3509769" cy="0"/>
            </a:xfrm>
            <a:prstGeom prst="straightConnector1">
              <a:avLst/>
            </a:prstGeom>
            <a:ln>
              <a:solidFill>
                <a:srgbClr val="ED7D3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>
              <a:off x="2269929" y="1552480"/>
              <a:ext cx="2433208" cy="2308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Click PLM tab in Library Window to sign-in</a:t>
              </a:r>
              <a:endPara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82" name="그림 81"/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49184"/>
            <a:stretch/>
          </p:blipFill>
          <p:spPr bwMode="auto">
            <a:xfrm>
              <a:off x="2272386" y="2040645"/>
              <a:ext cx="1690117" cy="11725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3" name="그림 8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97734" y="2094897"/>
              <a:ext cx="1524626" cy="383554"/>
            </a:xfrm>
            <a:prstGeom prst="rect">
              <a:avLst/>
            </a:prstGeom>
            <a:ln w="19050">
              <a:solidFill>
                <a:srgbClr val="64B3E8"/>
              </a:solidFill>
            </a:ln>
          </p:spPr>
        </p:pic>
        <p:sp>
          <p:nvSpPr>
            <p:cNvPr id="84" name="직사각형 83"/>
            <p:cNvSpPr/>
            <p:nvPr/>
          </p:nvSpPr>
          <p:spPr>
            <a:xfrm>
              <a:off x="2857635" y="2094896"/>
              <a:ext cx="240260" cy="126507"/>
            </a:xfrm>
            <a:prstGeom prst="rect">
              <a:avLst/>
            </a:prstGeom>
            <a:noFill/>
            <a:ln w="19050">
              <a:solidFill>
                <a:srgbClr val="64B3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323442" y="170540"/>
            <a:ext cx="639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kumimoji="1" lang="en-US" altLang="ko-KR" sz="2400" b="1" spc="-50" dirty="0">
                <a:solidFill>
                  <a:prstClr val="black">
                    <a:lumMod val="75000"/>
                    <a:lumOff val="25000"/>
                  </a:prstClr>
                </a:solidFill>
                <a:latin typeface="Malgun Gothic" charset="-127"/>
                <a:ea typeface="Malgun Gothic" charset="-127"/>
              </a:rPr>
              <a:t>1</a:t>
            </a:r>
            <a:r>
              <a:rPr kumimoji="1" lang="en-US" altLang="ko-KR" sz="2400" b="1" spc="-5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Malgun Gothic" charset="-127"/>
                <a:ea typeface="Malgun Gothic" charset="-127"/>
              </a:rPr>
              <a:t>. Sign-in to PLM and Display “Root” folder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86" name="그룹 85"/>
          <p:cNvGrpSpPr/>
          <p:nvPr/>
        </p:nvGrpSpPr>
        <p:grpSpPr>
          <a:xfrm>
            <a:off x="1744676" y="4355764"/>
            <a:ext cx="3516179" cy="1845732"/>
            <a:chOff x="1744676" y="4355764"/>
            <a:chExt cx="3516179" cy="1845732"/>
          </a:xfrm>
        </p:grpSpPr>
        <p:cxnSp>
          <p:nvCxnSpPr>
            <p:cNvPr id="87" name="직선 화살표 연결선 86"/>
            <p:cNvCxnSpPr/>
            <p:nvPr/>
          </p:nvCxnSpPr>
          <p:spPr>
            <a:xfrm flipH="1">
              <a:off x="1744676" y="4486425"/>
              <a:ext cx="3516179" cy="0"/>
            </a:xfrm>
            <a:prstGeom prst="straightConnector1">
              <a:avLst/>
            </a:prstGeom>
            <a:ln>
              <a:solidFill>
                <a:srgbClr val="ED7D3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/>
            <p:cNvSpPr txBox="1"/>
            <p:nvPr/>
          </p:nvSpPr>
          <p:spPr>
            <a:xfrm>
              <a:off x="2212972" y="4355764"/>
              <a:ext cx="2433208" cy="2308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rPr>
                <a:t>Display folder and file names</a:t>
              </a:r>
              <a:endPara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89" name="그림 88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26734" y="4793856"/>
              <a:ext cx="993606" cy="140764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0" name="모서리가 둥근 직사각형 89"/>
          <p:cNvSpPr/>
          <p:nvPr/>
        </p:nvSpPr>
        <p:spPr>
          <a:xfrm>
            <a:off x="7672947" y="4100937"/>
            <a:ext cx="2496231" cy="13646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Implement </a:t>
            </a:r>
            <a:r>
              <a:rPr kumimoji="0" lang="en-US" altLang="ko-KR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GetItemList</a:t>
            </a: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()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91" name="직선 화살표 연결선 90"/>
          <p:cNvCxnSpPr/>
          <p:nvPr/>
        </p:nvCxnSpPr>
        <p:spPr>
          <a:xfrm>
            <a:off x="7356294" y="4726041"/>
            <a:ext cx="3222283" cy="0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8170106" y="4510140"/>
            <a:ext cx="1750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Query the item list under </a:t>
            </a:r>
            <a:r>
              <a:rPr lang="en-US" altLang="ko-KR" sz="900" dirty="0" smtClean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the selected favorite</a:t>
            </a: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folder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93" name="직선 화살표 연결선 92"/>
          <p:cNvCxnSpPr/>
          <p:nvPr/>
        </p:nvCxnSpPr>
        <p:spPr>
          <a:xfrm flipH="1">
            <a:off x="7356295" y="5129703"/>
            <a:ext cx="3222282" cy="1"/>
          </a:xfrm>
          <a:prstGeom prst="straightConnector1">
            <a:avLst/>
          </a:prstGeom>
          <a:ln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8062713" y="4953995"/>
            <a:ext cx="193354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Return the item list in CLO </a:t>
            </a:r>
            <a:r>
              <a:rPr kumimoji="0" lang="en-US" altLang="ko-KR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Json</a:t>
            </a:r>
            <a:r>
              <a:rPr kumimoji="0" lang="en-US" altLang="ko-KR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format</a:t>
            </a:r>
            <a:endParaRPr kumimoji="0" lang="ko-KR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6797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4" grpId="0" animBg="1"/>
      <p:bldP spid="69" grpId="0" animBg="1"/>
      <p:bldP spid="71" grpId="0" animBg="1"/>
      <p:bldP spid="73" grpId="0" animBg="1"/>
      <p:bldP spid="75" grpId="0" animBg="1"/>
      <p:bldP spid="78" grpId="0" animBg="1"/>
      <p:bldP spid="92" grpId="0" animBg="1"/>
      <p:bldP spid="94" grpId="0" animBg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LO Virtual Fashion CI 변경안_Michelle_ver2" id="{07054558-2C0F-C341-AB94-7C2805666DDB}" vid="{792D8DEA-F7D6-B044-95F9-18298F1FC5B6}"/>
    </a:ext>
  </a:extLst>
</a:theme>
</file>

<file path=ppt/theme/theme2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11266</TotalTime>
  <Words>1108</Words>
  <Application>Microsoft Office PowerPoint</Application>
  <PresentationFormat>와이드스크린</PresentationFormat>
  <Paragraphs>301</Paragraphs>
  <Slides>18</Slides>
  <Notes>15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18</vt:i4>
      </vt:variant>
    </vt:vector>
  </HeadingPairs>
  <TitlesOfParts>
    <vt:vector size="27" baseType="lpstr">
      <vt:lpstr>Avenir Next</vt:lpstr>
      <vt:lpstr>Avenir Next LT Pro Demi</vt:lpstr>
      <vt:lpstr>NanumSquare</vt:lpstr>
      <vt:lpstr>Dotum</vt:lpstr>
      <vt:lpstr>Malgun Gothic</vt:lpstr>
      <vt:lpstr>Malgun Gothic</vt:lpstr>
      <vt:lpstr>Arial</vt:lpstr>
      <vt:lpstr>Office 테마</vt:lpstr>
      <vt:lpstr>1_Office 테마</vt:lpstr>
      <vt:lpstr>CLO API</vt:lpstr>
      <vt:lpstr>About CLO API</vt:lpstr>
      <vt:lpstr>Overview</vt:lpstr>
      <vt:lpstr>PowerPoint 프레젠테이션</vt:lpstr>
      <vt:lpstr>Inbound – PLM to CLO</vt:lpstr>
      <vt:lpstr>Outbound – CLO to PLM</vt:lpstr>
      <vt:lpstr>Workflow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subject/>
  <dc:creator>Park Michelle</dc:creator>
  <cp:keywords/>
  <dc:description/>
  <cp:lastModifiedBy>Alex</cp:lastModifiedBy>
  <cp:revision>210</cp:revision>
  <cp:lastPrinted>2018-07-12T23:49:18Z</cp:lastPrinted>
  <dcterms:created xsi:type="dcterms:W3CDTF">2018-05-30T02:33:12Z</dcterms:created>
  <dcterms:modified xsi:type="dcterms:W3CDTF">2020-05-14T06:34:16Z</dcterms:modified>
  <cp:category/>
</cp:coreProperties>
</file>